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9"/>
  </p:notesMasterIdLst>
  <p:sldIdLst>
    <p:sldId id="304" r:id="rId2"/>
    <p:sldId id="256" r:id="rId3"/>
    <p:sldId id="335" r:id="rId4"/>
    <p:sldId id="295" r:id="rId5"/>
    <p:sldId id="296" r:id="rId6"/>
    <p:sldId id="290" r:id="rId7"/>
    <p:sldId id="291" r:id="rId8"/>
    <p:sldId id="292" r:id="rId9"/>
    <p:sldId id="333" r:id="rId10"/>
    <p:sldId id="293" r:id="rId11"/>
    <p:sldId id="294" r:id="rId12"/>
    <p:sldId id="297" r:id="rId13"/>
    <p:sldId id="298" r:id="rId14"/>
    <p:sldId id="299" r:id="rId15"/>
    <p:sldId id="300" r:id="rId16"/>
    <p:sldId id="301" r:id="rId17"/>
    <p:sldId id="303" r:id="rId18"/>
    <p:sldId id="305" r:id="rId19"/>
    <p:sldId id="330" r:id="rId20"/>
    <p:sldId id="306" r:id="rId21"/>
    <p:sldId id="307" r:id="rId22"/>
    <p:sldId id="308" r:id="rId23"/>
    <p:sldId id="309" r:id="rId24"/>
    <p:sldId id="336" r:id="rId25"/>
    <p:sldId id="310" r:id="rId26"/>
    <p:sldId id="311" r:id="rId27"/>
    <p:sldId id="313" r:id="rId28"/>
    <p:sldId id="319" r:id="rId29"/>
    <p:sldId id="321" r:id="rId30"/>
    <p:sldId id="323" r:id="rId31"/>
    <p:sldId id="324" r:id="rId32"/>
    <p:sldId id="325" r:id="rId33"/>
    <p:sldId id="326" r:id="rId34"/>
    <p:sldId id="327" r:id="rId35"/>
    <p:sldId id="331" r:id="rId36"/>
    <p:sldId id="334" r:id="rId37"/>
    <p:sldId id="33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3275B-EDFA-4997-82DC-608312A2FEA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AA4728-7378-4364-9FC5-690DB613764E}">
      <dgm:prSet/>
      <dgm:spPr/>
      <dgm:t>
        <a:bodyPr/>
        <a:lstStyle/>
        <a:p>
          <a:r>
            <a:rPr lang="en-US"/>
            <a:t>Many trace gases, including CO</a:t>
          </a:r>
          <a:r>
            <a:rPr lang="en-US" baseline="-25000"/>
            <a:t>2</a:t>
          </a:r>
          <a:r>
            <a:rPr lang="en-US"/>
            <a:t>, SO</a:t>
          </a:r>
          <a:r>
            <a:rPr lang="en-US" baseline="-25000"/>
            <a:t>2</a:t>
          </a:r>
          <a:r>
            <a:rPr lang="en-US"/>
            <a:t>, H</a:t>
          </a:r>
          <a:r>
            <a:rPr lang="en-US" baseline="-25000"/>
            <a:t>2</a:t>
          </a:r>
          <a:r>
            <a:rPr lang="en-US"/>
            <a:t>O</a:t>
          </a:r>
          <a:r>
            <a:rPr lang="en-US" baseline="-25000"/>
            <a:t>2</a:t>
          </a:r>
          <a:r>
            <a:rPr lang="en-US"/>
            <a:t>, HCHO and many others are soluble and will partially </a:t>
          </a:r>
          <a:r>
            <a:rPr lang="en-US" u="sng"/>
            <a:t>partition</a:t>
          </a:r>
          <a:r>
            <a:rPr lang="en-US"/>
            <a:t> into the aqueous phase if there is liquid water</a:t>
          </a:r>
        </a:p>
      </dgm:t>
    </dgm:pt>
    <dgm:pt modelId="{C87CCA1D-070C-4025-903A-8419A5C9D2BE}" type="parTrans" cxnId="{E8399A40-76E5-4F30-A0FF-B8233678C86C}">
      <dgm:prSet/>
      <dgm:spPr/>
      <dgm:t>
        <a:bodyPr/>
        <a:lstStyle/>
        <a:p>
          <a:endParaRPr lang="en-US"/>
        </a:p>
      </dgm:t>
    </dgm:pt>
    <dgm:pt modelId="{521220F7-288C-466F-BD2D-6620987E790C}" type="sibTrans" cxnId="{E8399A40-76E5-4F30-A0FF-B8233678C86C}">
      <dgm:prSet/>
      <dgm:spPr/>
      <dgm:t>
        <a:bodyPr/>
        <a:lstStyle/>
        <a:p>
          <a:endParaRPr lang="en-US"/>
        </a:p>
      </dgm:t>
    </dgm:pt>
    <dgm:pt modelId="{6F8A593B-DAF5-4DC0-9717-6620A5BD4B49}">
      <dgm:prSet/>
      <dgm:spPr/>
      <dgm:t>
        <a:bodyPr/>
        <a:lstStyle/>
        <a:p>
          <a:r>
            <a:rPr lang="en-US"/>
            <a:t>In terms of climate this is important in ocean acidification</a:t>
          </a:r>
        </a:p>
      </dgm:t>
    </dgm:pt>
    <dgm:pt modelId="{0FD74699-E17D-481E-9224-EED8D1FF7AF6}" type="parTrans" cxnId="{6EE76749-AE2B-4D2C-8DBE-3CD695EF18C5}">
      <dgm:prSet/>
      <dgm:spPr/>
      <dgm:t>
        <a:bodyPr/>
        <a:lstStyle/>
        <a:p>
          <a:endParaRPr lang="en-US"/>
        </a:p>
      </dgm:t>
    </dgm:pt>
    <dgm:pt modelId="{F611BB26-516C-4D10-B6C1-F7AC29C9BDE0}" type="sibTrans" cxnId="{6EE76749-AE2B-4D2C-8DBE-3CD695EF18C5}">
      <dgm:prSet/>
      <dgm:spPr/>
      <dgm:t>
        <a:bodyPr/>
        <a:lstStyle/>
        <a:p>
          <a:endParaRPr lang="en-US"/>
        </a:p>
      </dgm:t>
    </dgm:pt>
    <dgm:pt modelId="{9D5445CC-8DF4-4BF3-AAE7-10B4757AB5BF}">
      <dgm:prSet/>
      <dgm:spPr/>
      <dgm:t>
        <a:bodyPr/>
        <a:lstStyle/>
        <a:p>
          <a:r>
            <a:rPr lang="en-US"/>
            <a:t>Uptake of gases and reactions in the aqueous phase is also important to acid rain</a:t>
          </a:r>
        </a:p>
      </dgm:t>
    </dgm:pt>
    <dgm:pt modelId="{B4E5D2C0-F401-4027-A02C-4885477C0BC1}" type="parTrans" cxnId="{3559272B-FE78-40E7-8DF0-1EC97CAE53EB}">
      <dgm:prSet/>
      <dgm:spPr/>
      <dgm:t>
        <a:bodyPr/>
        <a:lstStyle/>
        <a:p>
          <a:endParaRPr lang="en-US"/>
        </a:p>
      </dgm:t>
    </dgm:pt>
    <dgm:pt modelId="{16AA067B-1A0A-479C-93AB-0329545AD08F}" type="sibTrans" cxnId="{3559272B-FE78-40E7-8DF0-1EC97CAE53EB}">
      <dgm:prSet/>
      <dgm:spPr/>
      <dgm:t>
        <a:bodyPr/>
        <a:lstStyle/>
        <a:p>
          <a:endParaRPr lang="en-US"/>
        </a:p>
      </dgm:t>
    </dgm:pt>
    <dgm:pt modelId="{D27E66C6-4A40-4E01-AA0D-4DCA414510D9}">
      <dgm:prSet/>
      <dgm:spPr/>
      <dgm:t>
        <a:bodyPr/>
        <a:lstStyle/>
        <a:p>
          <a:r>
            <a:rPr lang="en-US"/>
            <a:t>Aqueous reactions also play a role in formation of Secondary Organic Aerosols (SOA)</a:t>
          </a:r>
        </a:p>
      </dgm:t>
    </dgm:pt>
    <dgm:pt modelId="{549BE9AE-CC2B-492A-B805-9F027FE0F39A}" type="parTrans" cxnId="{9D56963B-37C7-4A1D-BC5A-36892734934E}">
      <dgm:prSet/>
      <dgm:spPr/>
      <dgm:t>
        <a:bodyPr/>
        <a:lstStyle/>
        <a:p>
          <a:endParaRPr lang="en-US"/>
        </a:p>
      </dgm:t>
    </dgm:pt>
    <dgm:pt modelId="{12CD2CC4-8F07-4FD8-BA32-060DB8D9FA2B}" type="sibTrans" cxnId="{9D56963B-37C7-4A1D-BC5A-36892734934E}">
      <dgm:prSet/>
      <dgm:spPr/>
      <dgm:t>
        <a:bodyPr/>
        <a:lstStyle/>
        <a:p>
          <a:endParaRPr lang="en-US"/>
        </a:p>
      </dgm:t>
    </dgm:pt>
    <dgm:pt modelId="{BEC7A587-FD79-4962-818F-19C963EC5BBB}">
      <dgm:prSet/>
      <dgm:spPr/>
      <dgm:t>
        <a:bodyPr/>
        <a:lstStyle/>
        <a:p>
          <a:r>
            <a:rPr lang="en-US"/>
            <a:t>And so on …</a:t>
          </a:r>
        </a:p>
      </dgm:t>
    </dgm:pt>
    <dgm:pt modelId="{6AE6DBBA-FA5E-4523-A3D8-B8982AFCF75A}" type="parTrans" cxnId="{D43C41CC-0C9D-4BB0-9339-A6EFCFD67EB6}">
      <dgm:prSet/>
      <dgm:spPr/>
      <dgm:t>
        <a:bodyPr/>
        <a:lstStyle/>
        <a:p>
          <a:endParaRPr lang="en-US"/>
        </a:p>
      </dgm:t>
    </dgm:pt>
    <dgm:pt modelId="{BD30C4CF-7D16-48B4-A04E-40610188C351}" type="sibTrans" cxnId="{D43C41CC-0C9D-4BB0-9339-A6EFCFD67EB6}">
      <dgm:prSet/>
      <dgm:spPr/>
      <dgm:t>
        <a:bodyPr/>
        <a:lstStyle/>
        <a:p>
          <a:endParaRPr lang="en-US"/>
        </a:p>
      </dgm:t>
    </dgm:pt>
    <dgm:pt modelId="{92EF9B6C-5FF2-4F23-BE60-408E822EC008}" type="pres">
      <dgm:prSet presAssocID="{5A53275B-EDFA-4997-82DC-608312A2FEA9}" presName="vert0" presStyleCnt="0">
        <dgm:presLayoutVars>
          <dgm:dir/>
          <dgm:animOne val="branch"/>
          <dgm:animLvl val="lvl"/>
        </dgm:presLayoutVars>
      </dgm:prSet>
      <dgm:spPr/>
    </dgm:pt>
    <dgm:pt modelId="{DAAE25E1-1DA9-41A6-9F70-066183997794}" type="pres">
      <dgm:prSet presAssocID="{B2AA4728-7378-4364-9FC5-690DB613764E}" presName="thickLine" presStyleLbl="alignNode1" presStyleIdx="0" presStyleCnt="5"/>
      <dgm:spPr/>
    </dgm:pt>
    <dgm:pt modelId="{A5E1C9C4-3144-4898-B5BC-BD7DB591D885}" type="pres">
      <dgm:prSet presAssocID="{B2AA4728-7378-4364-9FC5-690DB613764E}" presName="horz1" presStyleCnt="0"/>
      <dgm:spPr/>
    </dgm:pt>
    <dgm:pt modelId="{186ADBE7-F529-4760-BB1E-D7D49D1AD436}" type="pres">
      <dgm:prSet presAssocID="{B2AA4728-7378-4364-9FC5-690DB613764E}" presName="tx1" presStyleLbl="revTx" presStyleIdx="0" presStyleCnt="5"/>
      <dgm:spPr/>
    </dgm:pt>
    <dgm:pt modelId="{460D8CF4-0BC7-4223-B4D1-6F27560F343F}" type="pres">
      <dgm:prSet presAssocID="{B2AA4728-7378-4364-9FC5-690DB613764E}" presName="vert1" presStyleCnt="0"/>
      <dgm:spPr/>
    </dgm:pt>
    <dgm:pt modelId="{93F085A3-5E58-4B25-87FA-CDD5D354F00F}" type="pres">
      <dgm:prSet presAssocID="{6F8A593B-DAF5-4DC0-9717-6620A5BD4B49}" presName="thickLine" presStyleLbl="alignNode1" presStyleIdx="1" presStyleCnt="5"/>
      <dgm:spPr/>
    </dgm:pt>
    <dgm:pt modelId="{699DBEA8-D6D7-402B-A272-C21651D68FE3}" type="pres">
      <dgm:prSet presAssocID="{6F8A593B-DAF5-4DC0-9717-6620A5BD4B49}" presName="horz1" presStyleCnt="0"/>
      <dgm:spPr/>
    </dgm:pt>
    <dgm:pt modelId="{3A1E1CE8-952E-4C1C-8082-9FEDFE44FB56}" type="pres">
      <dgm:prSet presAssocID="{6F8A593B-DAF5-4DC0-9717-6620A5BD4B49}" presName="tx1" presStyleLbl="revTx" presStyleIdx="1" presStyleCnt="5"/>
      <dgm:spPr/>
    </dgm:pt>
    <dgm:pt modelId="{2B2C3223-84F9-4075-9642-EA954926BC3C}" type="pres">
      <dgm:prSet presAssocID="{6F8A593B-DAF5-4DC0-9717-6620A5BD4B49}" presName="vert1" presStyleCnt="0"/>
      <dgm:spPr/>
    </dgm:pt>
    <dgm:pt modelId="{9999ABB2-F74D-4841-A4E3-1AD9850B1573}" type="pres">
      <dgm:prSet presAssocID="{9D5445CC-8DF4-4BF3-AAE7-10B4757AB5BF}" presName="thickLine" presStyleLbl="alignNode1" presStyleIdx="2" presStyleCnt="5"/>
      <dgm:spPr/>
    </dgm:pt>
    <dgm:pt modelId="{48DCF006-6E05-497A-A725-A308304B638A}" type="pres">
      <dgm:prSet presAssocID="{9D5445CC-8DF4-4BF3-AAE7-10B4757AB5BF}" presName="horz1" presStyleCnt="0"/>
      <dgm:spPr/>
    </dgm:pt>
    <dgm:pt modelId="{ADF73285-0B69-43ED-8C99-6F5AF261B5EE}" type="pres">
      <dgm:prSet presAssocID="{9D5445CC-8DF4-4BF3-AAE7-10B4757AB5BF}" presName="tx1" presStyleLbl="revTx" presStyleIdx="2" presStyleCnt="5"/>
      <dgm:spPr/>
    </dgm:pt>
    <dgm:pt modelId="{787527CC-FBC6-42A3-94AC-203C06D7CA6F}" type="pres">
      <dgm:prSet presAssocID="{9D5445CC-8DF4-4BF3-AAE7-10B4757AB5BF}" presName="vert1" presStyleCnt="0"/>
      <dgm:spPr/>
    </dgm:pt>
    <dgm:pt modelId="{A7DD085D-BA2E-465B-AB4A-6D13A8812B9D}" type="pres">
      <dgm:prSet presAssocID="{D27E66C6-4A40-4E01-AA0D-4DCA414510D9}" presName="thickLine" presStyleLbl="alignNode1" presStyleIdx="3" presStyleCnt="5"/>
      <dgm:spPr/>
    </dgm:pt>
    <dgm:pt modelId="{9CA5A3F4-4845-4FC6-88E2-97F38BC80F21}" type="pres">
      <dgm:prSet presAssocID="{D27E66C6-4A40-4E01-AA0D-4DCA414510D9}" presName="horz1" presStyleCnt="0"/>
      <dgm:spPr/>
    </dgm:pt>
    <dgm:pt modelId="{E68D70E6-63DA-45A2-BFAA-949105046215}" type="pres">
      <dgm:prSet presAssocID="{D27E66C6-4A40-4E01-AA0D-4DCA414510D9}" presName="tx1" presStyleLbl="revTx" presStyleIdx="3" presStyleCnt="5"/>
      <dgm:spPr/>
    </dgm:pt>
    <dgm:pt modelId="{F3BD3663-D4FB-45C6-9460-EDBD29038549}" type="pres">
      <dgm:prSet presAssocID="{D27E66C6-4A40-4E01-AA0D-4DCA414510D9}" presName="vert1" presStyleCnt="0"/>
      <dgm:spPr/>
    </dgm:pt>
    <dgm:pt modelId="{F2439F43-DCA2-41D0-9005-65186C41C59E}" type="pres">
      <dgm:prSet presAssocID="{BEC7A587-FD79-4962-818F-19C963EC5BBB}" presName="thickLine" presStyleLbl="alignNode1" presStyleIdx="4" presStyleCnt="5"/>
      <dgm:spPr/>
    </dgm:pt>
    <dgm:pt modelId="{5FA4D106-1F94-4774-9AB6-1CBE0FB06BC6}" type="pres">
      <dgm:prSet presAssocID="{BEC7A587-FD79-4962-818F-19C963EC5BBB}" presName="horz1" presStyleCnt="0"/>
      <dgm:spPr/>
    </dgm:pt>
    <dgm:pt modelId="{0028B133-FEDE-4A67-B162-EFAC33BF6E95}" type="pres">
      <dgm:prSet presAssocID="{BEC7A587-FD79-4962-818F-19C963EC5BBB}" presName="tx1" presStyleLbl="revTx" presStyleIdx="4" presStyleCnt="5"/>
      <dgm:spPr/>
    </dgm:pt>
    <dgm:pt modelId="{696D15FB-3EF7-47A6-B58D-6BF76AE8CD0E}" type="pres">
      <dgm:prSet presAssocID="{BEC7A587-FD79-4962-818F-19C963EC5BBB}" presName="vert1" presStyleCnt="0"/>
      <dgm:spPr/>
    </dgm:pt>
  </dgm:ptLst>
  <dgm:cxnLst>
    <dgm:cxn modelId="{CFE8120A-F0FA-4694-AC00-DBCA6CF2D966}" type="presOf" srcId="{BEC7A587-FD79-4962-818F-19C963EC5BBB}" destId="{0028B133-FEDE-4A67-B162-EFAC33BF6E95}" srcOrd="0" destOrd="0" presId="urn:microsoft.com/office/officeart/2008/layout/LinedList"/>
    <dgm:cxn modelId="{E39C3118-8C2B-4BE7-82FB-0D5A88267A37}" type="presOf" srcId="{9D5445CC-8DF4-4BF3-AAE7-10B4757AB5BF}" destId="{ADF73285-0B69-43ED-8C99-6F5AF261B5EE}" srcOrd="0" destOrd="0" presId="urn:microsoft.com/office/officeart/2008/layout/LinedList"/>
    <dgm:cxn modelId="{AA5FD32A-B4D6-437B-9B7F-0940282535FD}" type="presOf" srcId="{B2AA4728-7378-4364-9FC5-690DB613764E}" destId="{186ADBE7-F529-4760-BB1E-D7D49D1AD436}" srcOrd="0" destOrd="0" presId="urn:microsoft.com/office/officeart/2008/layout/LinedList"/>
    <dgm:cxn modelId="{3559272B-FE78-40E7-8DF0-1EC97CAE53EB}" srcId="{5A53275B-EDFA-4997-82DC-608312A2FEA9}" destId="{9D5445CC-8DF4-4BF3-AAE7-10B4757AB5BF}" srcOrd="2" destOrd="0" parTransId="{B4E5D2C0-F401-4027-A02C-4885477C0BC1}" sibTransId="{16AA067B-1A0A-479C-93AB-0329545AD08F}"/>
    <dgm:cxn modelId="{2B3A8231-271A-4174-8AAC-A762E51D680A}" type="presOf" srcId="{5A53275B-EDFA-4997-82DC-608312A2FEA9}" destId="{92EF9B6C-5FF2-4F23-BE60-408E822EC008}" srcOrd="0" destOrd="0" presId="urn:microsoft.com/office/officeart/2008/layout/LinedList"/>
    <dgm:cxn modelId="{9D56963B-37C7-4A1D-BC5A-36892734934E}" srcId="{5A53275B-EDFA-4997-82DC-608312A2FEA9}" destId="{D27E66C6-4A40-4E01-AA0D-4DCA414510D9}" srcOrd="3" destOrd="0" parTransId="{549BE9AE-CC2B-492A-B805-9F027FE0F39A}" sibTransId="{12CD2CC4-8F07-4FD8-BA32-060DB8D9FA2B}"/>
    <dgm:cxn modelId="{E8399A40-76E5-4F30-A0FF-B8233678C86C}" srcId="{5A53275B-EDFA-4997-82DC-608312A2FEA9}" destId="{B2AA4728-7378-4364-9FC5-690DB613764E}" srcOrd="0" destOrd="0" parTransId="{C87CCA1D-070C-4025-903A-8419A5C9D2BE}" sibTransId="{521220F7-288C-466F-BD2D-6620987E790C}"/>
    <dgm:cxn modelId="{6EE76749-AE2B-4D2C-8DBE-3CD695EF18C5}" srcId="{5A53275B-EDFA-4997-82DC-608312A2FEA9}" destId="{6F8A593B-DAF5-4DC0-9717-6620A5BD4B49}" srcOrd="1" destOrd="0" parTransId="{0FD74699-E17D-481E-9224-EED8D1FF7AF6}" sibTransId="{F611BB26-516C-4D10-B6C1-F7AC29C9BDE0}"/>
    <dgm:cxn modelId="{D43C41CC-0C9D-4BB0-9339-A6EFCFD67EB6}" srcId="{5A53275B-EDFA-4997-82DC-608312A2FEA9}" destId="{BEC7A587-FD79-4962-818F-19C963EC5BBB}" srcOrd="4" destOrd="0" parTransId="{6AE6DBBA-FA5E-4523-A3D8-B8982AFCF75A}" sibTransId="{BD30C4CF-7D16-48B4-A04E-40610188C351}"/>
    <dgm:cxn modelId="{2BEE5ECD-0527-4AB5-9528-854643078DE8}" type="presOf" srcId="{D27E66C6-4A40-4E01-AA0D-4DCA414510D9}" destId="{E68D70E6-63DA-45A2-BFAA-949105046215}" srcOrd="0" destOrd="0" presId="urn:microsoft.com/office/officeart/2008/layout/LinedList"/>
    <dgm:cxn modelId="{28E3AAD2-5057-40CF-9473-04794FCF21E9}" type="presOf" srcId="{6F8A593B-DAF5-4DC0-9717-6620A5BD4B49}" destId="{3A1E1CE8-952E-4C1C-8082-9FEDFE44FB56}" srcOrd="0" destOrd="0" presId="urn:microsoft.com/office/officeart/2008/layout/LinedList"/>
    <dgm:cxn modelId="{3B324905-748B-49A8-BFA4-AFDE4809A628}" type="presParOf" srcId="{92EF9B6C-5FF2-4F23-BE60-408E822EC008}" destId="{DAAE25E1-1DA9-41A6-9F70-066183997794}" srcOrd="0" destOrd="0" presId="urn:microsoft.com/office/officeart/2008/layout/LinedList"/>
    <dgm:cxn modelId="{F1D46B62-B579-4AB9-9910-214A2149AD27}" type="presParOf" srcId="{92EF9B6C-5FF2-4F23-BE60-408E822EC008}" destId="{A5E1C9C4-3144-4898-B5BC-BD7DB591D885}" srcOrd="1" destOrd="0" presId="urn:microsoft.com/office/officeart/2008/layout/LinedList"/>
    <dgm:cxn modelId="{8BDDF9BC-07CE-401D-994D-A8DC8F913736}" type="presParOf" srcId="{A5E1C9C4-3144-4898-B5BC-BD7DB591D885}" destId="{186ADBE7-F529-4760-BB1E-D7D49D1AD436}" srcOrd="0" destOrd="0" presId="urn:microsoft.com/office/officeart/2008/layout/LinedList"/>
    <dgm:cxn modelId="{E0C6C5AA-5EF1-447D-92B3-FBD9706F330E}" type="presParOf" srcId="{A5E1C9C4-3144-4898-B5BC-BD7DB591D885}" destId="{460D8CF4-0BC7-4223-B4D1-6F27560F343F}" srcOrd="1" destOrd="0" presId="urn:microsoft.com/office/officeart/2008/layout/LinedList"/>
    <dgm:cxn modelId="{C2F88EC8-ADF7-4BD1-A845-E0CC14E0836D}" type="presParOf" srcId="{92EF9B6C-5FF2-4F23-BE60-408E822EC008}" destId="{93F085A3-5E58-4B25-87FA-CDD5D354F00F}" srcOrd="2" destOrd="0" presId="urn:microsoft.com/office/officeart/2008/layout/LinedList"/>
    <dgm:cxn modelId="{D5452EA8-858D-4337-9E94-BAD6B1013430}" type="presParOf" srcId="{92EF9B6C-5FF2-4F23-BE60-408E822EC008}" destId="{699DBEA8-D6D7-402B-A272-C21651D68FE3}" srcOrd="3" destOrd="0" presId="urn:microsoft.com/office/officeart/2008/layout/LinedList"/>
    <dgm:cxn modelId="{498A5643-652B-437E-8894-CB4F61E1EA68}" type="presParOf" srcId="{699DBEA8-D6D7-402B-A272-C21651D68FE3}" destId="{3A1E1CE8-952E-4C1C-8082-9FEDFE44FB56}" srcOrd="0" destOrd="0" presId="urn:microsoft.com/office/officeart/2008/layout/LinedList"/>
    <dgm:cxn modelId="{92A3A60C-3D3C-4326-A088-FAC28582B023}" type="presParOf" srcId="{699DBEA8-D6D7-402B-A272-C21651D68FE3}" destId="{2B2C3223-84F9-4075-9642-EA954926BC3C}" srcOrd="1" destOrd="0" presId="urn:microsoft.com/office/officeart/2008/layout/LinedList"/>
    <dgm:cxn modelId="{69745932-5C4C-4B03-915A-9429CCA6EC35}" type="presParOf" srcId="{92EF9B6C-5FF2-4F23-BE60-408E822EC008}" destId="{9999ABB2-F74D-4841-A4E3-1AD9850B1573}" srcOrd="4" destOrd="0" presId="urn:microsoft.com/office/officeart/2008/layout/LinedList"/>
    <dgm:cxn modelId="{6EA7BC10-9261-48AB-948F-55604C66CDE8}" type="presParOf" srcId="{92EF9B6C-5FF2-4F23-BE60-408E822EC008}" destId="{48DCF006-6E05-497A-A725-A308304B638A}" srcOrd="5" destOrd="0" presId="urn:microsoft.com/office/officeart/2008/layout/LinedList"/>
    <dgm:cxn modelId="{2A47932B-40BC-4F89-9BE1-994AE185B622}" type="presParOf" srcId="{48DCF006-6E05-497A-A725-A308304B638A}" destId="{ADF73285-0B69-43ED-8C99-6F5AF261B5EE}" srcOrd="0" destOrd="0" presId="urn:microsoft.com/office/officeart/2008/layout/LinedList"/>
    <dgm:cxn modelId="{F8F2F65E-83CC-4708-83A1-C7162518C8B9}" type="presParOf" srcId="{48DCF006-6E05-497A-A725-A308304B638A}" destId="{787527CC-FBC6-42A3-94AC-203C06D7CA6F}" srcOrd="1" destOrd="0" presId="urn:microsoft.com/office/officeart/2008/layout/LinedList"/>
    <dgm:cxn modelId="{9D58931E-13EC-4D09-B537-39EFA705ECD9}" type="presParOf" srcId="{92EF9B6C-5FF2-4F23-BE60-408E822EC008}" destId="{A7DD085D-BA2E-465B-AB4A-6D13A8812B9D}" srcOrd="6" destOrd="0" presId="urn:microsoft.com/office/officeart/2008/layout/LinedList"/>
    <dgm:cxn modelId="{F2513D7D-6262-4369-9639-4D0D8A509B31}" type="presParOf" srcId="{92EF9B6C-5FF2-4F23-BE60-408E822EC008}" destId="{9CA5A3F4-4845-4FC6-88E2-97F38BC80F21}" srcOrd="7" destOrd="0" presId="urn:microsoft.com/office/officeart/2008/layout/LinedList"/>
    <dgm:cxn modelId="{6A86B078-0628-430A-9F8D-3E9D93936867}" type="presParOf" srcId="{9CA5A3F4-4845-4FC6-88E2-97F38BC80F21}" destId="{E68D70E6-63DA-45A2-BFAA-949105046215}" srcOrd="0" destOrd="0" presId="urn:microsoft.com/office/officeart/2008/layout/LinedList"/>
    <dgm:cxn modelId="{E63CB406-74EE-4819-9EE5-4769E242AA28}" type="presParOf" srcId="{9CA5A3F4-4845-4FC6-88E2-97F38BC80F21}" destId="{F3BD3663-D4FB-45C6-9460-EDBD29038549}" srcOrd="1" destOrd="0" presId="urn:microsoft.com/office/officeart/2008/layout/LinedList"/>
    <dgm:cxn modelId="{A4064D3E-780A-481A-8A85-A37780C75FA8}" type="presParOf" srcId="{92EF9B6C-5FF2-4F23-BE60-408E822EC008}" destId="{F2439F43-DCA2-41D0-9005-65186C41C59E}" srcOrd="8" destOrd="0" presId="urn:microsoft.com/office/officeart/2008/layout/LinedList"/>
    <dgm:cxn modelId="{EAF1B570-9639-4CC0-B878-A7F59196E1F1}" type="presParOf" srcId="{92EF9B6C-5FF2-4F23-BE60-408E822EC008}" destId="{5FA4D106-1F94-4774-9AB6-1CBE0FB06BC6}" srcOrd="9" destOrd="0" presId="urn:microsoft.com/office/officeart/2008/layout/LinedList"/>
    <dgm:cxn modelId="{647FCE45-AE6B-4C9B-8926-FD152D4BA462}" type="presParOf" srcId="{5FA4D106-1F94-4774-9AB6-1CBE0FB06BC6}" destId="{0028B133-FEDE-4A67-B162-EFAC33BF6E95}" srcOrd="0" destOrd="0" presId="urn:microsoft.com/office/officeart/2008/layout/LinedList"/>
    <dgm:cxn modelId="{A679B24F-2472-4C6B-94AB-A43484E8A3C9}" type="presParOf" srcId="{5FA4D106-1F94-4774-9AB6-1CBE0FB06BC6}" destId="{696D15FB-3EF7-47A6-B58D-6BF76AE8CD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25E1-1DA9-41A6-9F70-066183997794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ADBE7-F529-4760-BB1E-D7D49D1AD436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Many trace gases, including CO</a:t>
          </a:r>
          <a:r>
            <a:rPr lang="en-US" sz="2200" kern="1200" baseline="-25000"/>
            <a:t>2</a:t>
          </a:r>
          <a:r>
            <a:rPr lang="en-US" sz="2200" kern="1200"/>
            <a:t>, SO</a:t>
          </a:r>
          <a:r>
            <a:rPr lang="en-US" sz="2200" kern="1200" baseline="-25000"/>
            <a:t>2</a:t>
          </a:r>
          <a:r>
            <a:rPr lang="en-US" sz="2200" kern="1200"/>
            <a:t>, H</a:t>
          </a:r>
          <a:r>
            <a:rPr lang="en-US" sz="2200" kern="1200" baseline="-25000"/>
            <a:t>2</a:t>
          </a:r>
          <a:r>
            <a:rPr lang="en-US" sz="2200" kern="1200"/>
            <a:t>O</a:t>
          </a:r>
          <a:r>
            <a:rPr lang="en-US" sz="2200" kern="1200" baseline="-25000"/>
            <a:t>2</a:t>
          </a:r>
          <a:r>
            <a:rPr lang="en-US" sz="2200" kern="1200"/>
            <a:t>, HCHO and many others are soluble and will partially </a:t>
          </a:r>
          <a:r>
            <a:rPr lang="en-US" sz="2200" u="sng" kern="1200"/>
            <a:t>partition</a:t>
          </a:r>
          <a:r>
            <a:rPr lang="en-US" sz="2200" kern="1200"/>
            <a:t> into the aqueous phase if there is liquid water</a:t>
          </a:r>
        </a:p>
      </dsp:txBody>
      <dsp:txXfrm>
        <a:off x="0" y="675"/>
        <a:ext cx="6900512" cy="1106957"/>
      </dsp:txXfrm>
    </dsp:sp>
    <dsp:sp modelId="{93F085A3-5E58-4B25-87FA-CDD5D354F00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E1CE8-952E-4C1C-8082-9FEDFE44FB56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 terms of climate this is important in ocean acidification</a:t>
          </a:r>
        </a:p>
      </dsp:txBody>
      <dsp:txXfrm>
        <a:off x="0" y="1107633"/>
        <a:ext cx="6900512" cy="1106957"/>
      </dsp:txXfrm>
    </dsp:sp>
    <dsp:sp modelId="{9999ABB2-F74D-4841-A4E3-1AD9850B1573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73285-0B69-43ED-8C99-6F5AF261B5EE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Uptake of gases and reactions in the aqueous phase is also important to acid rain</a:t>
          </a:r>
        </a:p>
      </dsp:txBody>
      <dsp:txXfrm>
        <a:off x="0" y="2214591"/>
        <a:ext cx="6900512" cy="1106957"/>
      </dsp:txXfrm>
    </dsp:sp>
    <dsp:sp modelId="{A7DD085D-BA2E-465B-AB4A-6D13A8812B9D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D70E6-63DA-45A2-BFAA-949105046215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Aqueous reactions also play a role in formation of Secondary Organic Aerosols (SOA)</a:t>
          </a:r>
        </a:p>
      </dsp:txBody>
      <dsp:txXfrm>
        <a:off x="0" y="3321549"/>
        <a:ext cx="6900512" cy="1106957"/>
      </dsp:txXfrm>
    </dsp:sp>
    <dsp:sp modelId="{F2439F43-DCA2-41D0-9005-65186C41C59E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8B133-FEDE-4A67-B162-EFAC33BF6E95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And so on …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7EE6E-734A-4B2A-BDC9-1F4500079C65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ED6B-1F1A-48AC-BA04-116D868D1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Cm3/m3 x</a:t>
            </a:r>
            <a:r>
              <a:rPr lang="en-US" baseline="0" dirty="0"/>
              <a:t> (1 li </a:t>
            </a:r>
            <a:r>
              <a:rPr lang="en-US" baseline="0" dirty="0" err="1"/>
              <a:t>soln</a:t>
            </a:r>
            <a:r>
              <a:rPr lang="en-US" baseline="0" dirty="0"/>
              <a:t>/1000 cm3) x (1 m3/1000li air)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5236A-04D2-4F1B-92A3-D5DB27817A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483D-8CE5-D07B-B3D4-B74DC6973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5A150-4AC2-C508-4622-6A83DB42B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C6903-3A7E-F40F-DD36-B3F9FDD7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289DC-92A6-655E-4B8F-3D2A4183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3A79-E103-6FFD-735F-2F599531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10061-E597-4D41-9240-E68EECBC8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8FBD-6592-EF4C-86F2-04B55D56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3A139-F03F-A1CC-8A56-D579AB6DA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7CFCD-134C-1288-6A51-FF40038C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4FF39-54C8-9914-8F3E-D54834F4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C523-B161-3F2C-9E8E-BCEA21DB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F3A76-F05D-4AFA-89C3-EA277835E3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678F1-4592-A8B3-38DC-A7709D700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A2572-CAF6-7C50-427A-36E66CD2F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3793-7F74-637B-26B8-DA4AADAD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8A523-7316-7190-19DA-112B3CDA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F0DE-FA1D-5B63-7332-BA6C3673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D64D-84C2-4EC2-ADD8-0CB9635AFE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33E8-1837-4C26-9A4B-872C9436B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D28F-850C-8027-F70D-195F1562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0F77-BAD7-190C-406E-6DEF51A3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54653-5C81-BFD2-2E1A-5C9FB8FB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E794A-74D4-4A09-73FA-017D46B3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ED9F-6D39-8A7C-80BD-5AE024F1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6A33-852C-DC77-4815-5B342752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A73B7-6C00-C287-FFEE-39E6E9809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1538-546C-9D7B-E097-B14009B5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71A97-F304-7710-724E-3F2F5398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88191-0213-AE94-F749-51B93727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B6AB9-54ED-4D19-B32C-FD443EB1F0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4C87-2E38-793C-9C0B-6150D667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0D32E-0F7C-822D-BCE6-74C3A2767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429EC-8E29-D75A-4766-FD1E69609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B7FFF-15B7-A02C-2AD9-3DF8F97B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847B-9CA6-4F8B-2EE3-A3A958E0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7591D-78A4-1841-A9DC-FF8D92EE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C4492-8090-4978-94E7-DCAD13971D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F501-4945-70B2-FAF1-5D5A2EDB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0B396-1218-C671-5546-1707C8F3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AE578-FFEE-6137-B563-28B74A2B2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DD506-0E0C-A40E-74EE-118A8E9E2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F085B-33A0-F6C6-8C27-A13F2FD26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9DF4E-EEFB-DDCC-DF79-E8916DE3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E2124-9272-4C6D-01ED-2B2EE307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3E654-6419-CB96-176E-D77C62ED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C975-80A2-4B38-82CC-0B4E727F1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E773-77C8-8A4C-0987-C9092A94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86AF5-4687-881F-16BB-2AF87C74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A1CF3-C8C2-21E1-3C67-49ABBBA1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633FF-CD11-9B4C-80F3-8F953AC4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25FF5-269C-47FF-BB75-D408697B8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0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7E743-177C-E993-B7EF-8FBE61F4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64A14-85E9-FB26-E54C-8536A06E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864-5DF5-AA74-8CC0-FDE49FE9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8CAC-D004-423A-A13A-3E20EAE06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2DCC-C28E-C593-0440-E564CDEB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46F13-2927-F3ED-D7F2-B3D1CE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B8300-66B0-9DFD-259E-A536C755C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6DCEA-A17C-5E9B-43A6-65B25F22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C0992-DBD2-8058-5E17-2053A4D6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0E929-169D-E0D7-3A41-62A95A78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1FAD1-8C77-4791-8FE4-BA9E2F8C9F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CCA3-ACD0-C4EC-D968-EAE0320F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D3673-4943-C429-8E59-3D75488B2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3FA3E-3595-AFE8-3599-AE4B53357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A9ADC-B4D3-E9AC-540F-D2BFD88A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C311B-A568-D7DE-8CDF-0DAAD150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28A08-1059-2617-4AED-D298E57E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37C42-53AF-4B51-9A98-52395D2FD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9EAD8-6989-783A-D582-7FE00002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946E1-D615-AC56-5372-BF4A1305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83FB8-E023-401D-451F-D73481A87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7042-B969-FBB3-0760-677AD4515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814E1-AB48-9F60-7166-19B7C7302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9C6F73-B906-4826-B6EC-13AFECD64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ovanni.gsfc.nasa.gov/giovanni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A1E5-F935-05AE-BFC6-E1184395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94D8-CA5D-43B9-8028-81F7D10FD55E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62665FF-D4C0-6AE3-942B-ACA2557BF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" y="1668207"/>
            <a:ext cx="4899398" cy="35215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C19C88-18CD-4D70-9093-A6C36BD2A807}"/>
              </a:ext>
            </a:extLst>
          </p:cNvPr>
          <p:cNvSpPr/>
          <p:nvPr/>
        </p:nvSpPr>
        <p:spPr>
          <a:xfrm>
            <a:off x="0" y="13371"/>
            <a:ext cx="12192000" cy="5852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ea typeface="+mj-ea"/>
                <a:cs typeface="+mj-cs"/>
              </a:rPr>
              <a:t>Air Pollution Chemistry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50917-CB1E-5B4A-1E3D-8EE724B9C5EB}"/>
              </a:ext>
            </a:extLst>
          </p:cNvPr>
          <p:cNvCxnSpPr>
            <a:cxnSpLocks/>
          </p:cNvCxnSpPr>
          <p:nvPr/>
        </p:nvCxnSpPr>
        <p:spPr>
          <a:xfrm flipH="1">
            <a:off x="2249424" y="4425696"/>
            <a:ext cx="1664208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9BFE78-016E-30DB-5156-53EAC8B394C6}"/>
              </a:ext>
            </a:extLst>
          </p:cNvPr>
          <p:cNvCxnSpPr>
            <a:cxnSpLocks/>
          </p:cNvCxnSpPr>
          <p:nvPr/>
        </p:nvCxnSpPr>
        <p:spPr>
          <a:xfrm>
            <a:off x="1844040" y="2468880"/>
            <a:ext cx="0" cy="1682496"/>
          </a:xfrm>
          <a:prstGeom prst="straightConnector1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45797C2-406C-F7E2-262C-2AF4974BBCD8}"/>
              </a:ext>
            </a:extLst>
          </p:cNvPr>
          <p:cNvSpPr/>
          <p:nvPr/>
        </p:nvSpPr>
        <p:spPr>
          <a:xfrm rot="14003403">
            <a:off x="1400123" y="1242429"/>
            <a:ext cx="2584656" cy="433476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2741F2-B1BB-B3E2-E024-4A140AB1AEFE}"/>
              </a:ext>
            </a:extLst>
          </p:cNvPr>
          <p:cNvSpPr txBox="1"/>
          <p:nvPr/>
        </p:nvSpPr>
        <p:spPr>
          <a:xfrm>
            <a:off x="2862072" y="801971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Transition regime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60248-7925-1C57-AE71-FCD94312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91" y="1844115"/>
            <a:ext cx="6370348" cy="3131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6E057-9ADA-AEB1-3A62-53F66A725B6A}"/>
              </a:ext>
            </a:extLst>
          </p:cNvPr>
          <p:cNvSpPr txBox="1"/>
          <p:nvPr/>
        </p:nvSpPr>
        <p:spPr>
          <a:xfrm>
            <a:off x="3081528" y="5752445"/>
            <a:ext cx="6098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https://giovanni.gsfc.nasa.gov/giovanni/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52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701040" y="537328"/>
            <a:ext cx="9804400" cy="559009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Henry’s Law is often written</a:t>
            </a:r>
          </a:p>
          <a:p>
            <a:pPr eaLnBrk="1" hangingPunct="1">
              <a:buFontTx/>
              <a:buNone/>
            </a:pPr>
            <a:r>
              <a:rPr lang="en-US" dirty="0"/>
              <a:t>		</a:t>
            </a:r>
            <a:r>
              <a:rPr lang="en-US" sz="4000" dirty="0"/>
              <a:t>[A(</a:t>
            </a:r>
            <a:r>
              <a:rPr lang="en-US" sz="4000" dirty="0" err="1"/>
              <a:t>aq</a:t>
            </a:r>
            <a:r>
              <a:rPr lang="en-US" sz="4000" dirty="0"/>
              <a:t>)] = </a:t>
            </a:r>
            <a:r>
              <a:rPr lang="en-US" sz="4000" dirty="0" err="1"/>
              <a:t>H</a:t>
            </a:r>
            <a:r>
              <a:rPr lang="en-US" sz="4000" baseline="-25000" dirty="0" err="1"/>
              <a:t>A</a:t>
            </a:r>
            <a:r>
              <a:rPr lang="en-US" sz="4000" dirty="0" err="1"/>
              <a:t>p</a:t>
            </a:r>
            <a:r>
              <a:rPr lang="en-US" sz="4000" baseline="-25000" dirty="0" err="1"/>
              <a:t>A</a:t>
            </a:r>
            <a:endParaRPr lang="en-US" sz="4000" dirty="0"/>
          </a:p>
          <a:p>
            <a:pPr lvl="2" eaLnBrk="1" hangingPunct="1"/>
            <a:r>
              <a:rPr lang="en-US" sz="1600" dirty="0"/>
              <a:t>     Product conc.	      	reactant concentration</a:t>
            </a:r>
          </a:p>
          <a:p>
            <a:pPr eaLnBrk="1" hangingPunct="1"/>
            <a:r>
              <a:rPr lang="en-US" u="sng" dirty="0">
                <a:solidFill>
                  <a:srgbClr val="FF0000"/>
                </a:solidFill>
              </a:rPr>
              <a:t>Henry’s Law describes only the physical solubility of the gas and not any chemical changes that may occur after dissolution.</a:t>
            </a:r>
          </a:p>
          <a:p>
            <a:pPr eaLnBrk="1" hangingPunct="1"/>
            <a:endParaRPr lang="en-US" u="sng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/>
              <a:t>(For gases that hydrolyze and dissociate, we will later define an </a:t>
            </a:r>
            <a:r>
              <a:rPr lang="en-US" dirty="0">
                <a:solidFill>
                  <a:srgbClr val="FF0000"/>
                </a:solidFill>
              </a:rPr>
              <a:t>effective Henry’s Law coefficient H*, </a:t>
            </a:r>
            <a:r>
              <a:rPr lang="en-US" dirty="0"/>
              <a:t>which takes the additional dissociated species [i.e. chemical changes] into account.)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Examples of Henry’s Law coefficients: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B28695-DD1D-43F4-8A73-1C7E09F1A05B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6562F-1D42-453B-8BD3-9AB0DB581964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2853915" y="5181715"/>
            <a:ext cx="211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2971867" y="4634600"/>
            <a:ext cx="211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49003" y="1541389"/>
            <a:ext cx="8001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dirty="0"/>
              <a:t>QUITE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179031" y="2438523"/>
            <a:ext cx="13716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dirty="0"/>
              <a:t>RELATIVELY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853915" y="4634601"/>
            <a:ext cx="18859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dirty="0"/>
              <a:t>MODERATELY SOLUBLE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853915" y="5181716"/>
            <a:ext cx="125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dirty="0">
                <a:solidFill>
                  <a:srgbClr val="FF0000"/>
                </a:solidFill>
              </a:rPr>
              <a:t>VERY</a:t>
            </a:r>
            <a:r>
              <a:rPr lang="en-US" sz="1350" dirty="0"/>
              <a:t> </a:t>
            </a:r>
            <a:r>
              <a:rPr lang="en-US" sz="1350" dirty="0">
                <a:solidFill>
                  <a:srgbClr val="FF0000"/>
                </a:solidFill>
              </a:rPr>
              <a:t>SOLUBLE</a:t>
            </a:r>
          </a:p>
        </p:txBody>
      </p:sp>
      <p:sp>
        <p:nvSpPr>
          <p:cNvPr id="2" name="Left Brace 1"/>
          <p:cNvSpPr/>
          <p:nvPr/>
        </p:nvSpPr>
        <p:spPr>
          <a:xfrm>
            <a:off x="4781550" y="1782366"/>
            <a:ext cx="171450" cy="15242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Left Brace 2"/>
          <p:cNvSpPr/>
          <p:nvPr/>
        </p:nvSpPr>
        <p:spPr>
          <a:xfrm>
            <a:off x="4831307" y="3843210"/>
            <a:ext cx="182879" cy="5394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Left Brace 3"/>
          <p:cNvSpPr/>
          <p:nvPr/>
        </p:nvSpPr>
        <p:spPr>
          <a:xfrm>
            <a:off x="4744436" y="4422146"/>
            <a:ext cx="288036" cy="1833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Left Brace 4"/>
          <p:cNvSpPr/>
          <p:nvPr/>
        </p:nvSpPr>
        <p:spPr>
          <a:xfrm>
            <a:off x="4833322" y="3336237"/>
            <a:ext cx="96818" cy="435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111090" y="3782508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SLIGHTLY SOLUBLE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48" y="461914"/>
            <a:ext cx="5305823" cy="6108569"/>
          </a:xfrm>
          <a:prstGeom prst="rect">
            <a:avLst/>
          </a:prstGeom>
        </p:spPr>
      </p:pic>
      <p:sp>
        <p:nvSpPr>
          <p:cNvPr id="16" name="Line 3"/>
          <p:cNvSpPr>
            <a:spLocks noChangeShapeType="1"/>
          </p:cNvSpPr>
          <p:nvPr/>
        </p:nvSpPr>
        <p:spPr bwMode="auto">
          <a:xfrm flipH="1">
            <a:off x="3249104" y="3210904"/>
            <a:ext cx="1112542" cy="24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58DAA-FE1E-4DDC-A339-1FAD47AB14EC}"/>
              </a:ext>
            </a:extLst>
          </p:cNvPr>
          <p:cNvSpPr txBox="1"/>
          <p:nvPr/>
        </p:nvSpPr>
        <p:spPr>
          <a:xfrm>
            <a:off x="10109200" y="4422146"/>
            <a:ext cx="181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table from Seinfeld and Pandis</a:t>
            </a:r>
          </a:p>
        </p:txBody>
      </p:sp>
    </p:spTree>
    <p:extLst>
      <p:ext uri="{BB962C8B-B14F-4D97-AF65-F5344CB8AC3E}">
        <p14:creationId xmlns:p14="http://schemas.microsoft.com/office/powerpoint/2010/main" val="23687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84480" y="364727"/>
            <a:ext cx="10708639" cy="1077993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/>
              <a:t>Gas/Aqueous-Phase Distribution Factor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751839" y="1442721"/>
            <a:ext cx="10708639" cy="47047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Any gaseous species with a non-zero Henry’s Law coefficient will </a:t>
            </a:r>
            <a:r>
              <a:rPr lang="en-US" sz="2800" dirty="0">
                <a:solidFill>
                  <a:srgbClr val="00B0F0"/>
                </a:solidFill>
              </a:rPr>
              <a:t>partition between gas and aqueous phases </a:t>
            </a:r>
            <a:r>
              <a:rPr lang="en-US" sz="2800" dirty="0"/>
              <a:t>when there is liquid water present (cloud or fog – even “wet” aerosol or haze particles).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useful solubility benchmark for atmospheric applications is the distribution of a soluble species between gas and aqueous phases in a typical cloud (i.e., an environment with measurable liquid water). If the species resides mainly in the gas phase, it is considered somewhere between </a:t>
            </a:r>
            <a:r>
              <a:rPr lang="en-US" sz="2800" dirty="0">
                <a:solidFill>
                  <a:srgbClr val="00B050"/>
                </a:solidFill>
              </a:rPr>
              <a:t>insoluble</a:t>
            </a:r>
            <a:r>
              <a:rPr lang="en-US" sz="2800" dirty="0"/>
              <a:t> and slightly soluble. If it resides almost exclusively in the aqueous phase, it is considered </a:t>
            </a:r>
            <a:r>
              <a:rPr lang="en-US" sz="2800" dirty="0">
                <a:solidFill>
                  <a:srgbClr val="0070C0"/>
                </a:solidFill>
              </a:rPr>
              <a:t>very soluble</a:t>
            </a:r>
            <a:r>
              <a:rPr lang="en-US" sz="2800" dirty="0"/>
              <a:t>. In between, species are considered moderately soluble.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0F0BC3-053C-436A-8C2D-4414478EC919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Distribution Factor (cont.)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617584"/>
              </p:ext>
            </p:extLst>
          </p:nvPr>
        </p:nvGraphicFramePr>
        <p:xfrm>
          <a:off x="2559050" y="1549400"/>
          <a:ext cx="58166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1760" imgH="888840" progId="Equation.3">
                  <p:embed/>
                </p:oleObj>
              </mc:Choice>
              <mc:Fallback>
                <p:oleObj name="Equation" r:id="rId3" imgW="2831760" imgH="888840" progId="Equation.3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549400"/>
                        <a:ext cx="58166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AC0146-679E-4644-AFE0-BDBEA5F5C1D0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81350" y="3486150"/>
            <a:ext cx="6483040" cy="289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Notes: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Think moles!  (Ideal gas law: n/V = air conc. = p/RT)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R = 0.08205 </a:t>
            </a:r>
            <a:r>
              <a:rPr lang="en-US" sz="2000" dirty="0" err="1">
                <a:solidFill>
                  <a:srgbClr val="0070C0"/>
                </a:solidFill>
              </a:rPr>
              <a:t>atm</a:t>
            </a:r>
            <a:r>
              <a:rPr lang="en-US" sz="2000" dirty="0">
                <a:solidFill>
                  <a:srgbClr val="0070C0"/>
                </a:solidFill>
              </a:rPr>
              <a:t> L mol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 K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L = LWC in g m</a:t>
            </a:r>
            <a:r>
              <a:rPr lang="en-US" sz="2000" baseline="30000" dirty="0">
                <a:solidFill>
                  <a:srgbClr val="0070C0"/>
                </a:solidFill>
              </a:rPr>
              <a:t>-3</a:t>
            </a:r>
            <a:r>
              <a:rPr lang="en-US" sz="2000" dirty="0">
                <a:solidFill>
                  <a:srgbClr val="0070C0"/>
                </a:solidFill>
              </a:rPr>
              <a:t> or cm</a:t>
            </a:r>
            <a:r>
              <a:rPr lang="en-US" sz="2000" baseline="30000" dirty="0">
                <a:solidFill>
                  <a:srgbClr val="0070C0"/>
                </a:solidFill>
              </a:rPr>
              <a:t>3</a:t>
            </a:r>
            <a:r>
              <a:rPr lang="en-US" sz="2000" dirty="0">
                <a:solidFill>
                  <a:srgbClr val="0070C0"/>
                </a:solidFill>
              </a:rPr>
              <a:t> m</a:t>
            </a:r>
            <a:r>
              <a:rPr lang="en-US" sz="2000" baseline="30000" dirty="0">
                <a:solidFill>
                  <a:srgbClr val="0070C0"/>
                </a:solidFill>
              </a:rPr>
              <a:t>-3</a:t>
            </a:r>
            <a:endParaRPr lang="en-US" sz="20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err="1">
                <a:solidFill>
                  <a:srgbClr val="0070C0"/>
                </a:solidFill>
              </a:rPr>
              <a:t>p</a:t>
            </a:r>
            <a:r>
              <a:rPr lang="en-US" sz="2000" baseline="-25000" dirty="0" err="1">
                <a:solidFill>
                  <a:srgbClr val="0070C0"/>
                </a:solidFill>
              </a:rPr>
              <a:t>A</a:t>
            </a:r>
            <a:r>
              <a:rPr lang="en-US" sz="2000" dirty="0" err="1">
                <a:solidFill>
                  <a:srgbClr val="0070C0"/>
                </a:solidFill>
              </a:rPr>
              <a:t>H</a:t>
            </a:r>
            <a:r>
              <a:rPr lang="en-US" sz="2000" baseline="-25000" dirty="0" err="1">
                <a:solidFill>
                  <a:srgbClr val="0070C0"/>
                </a:solidFill>
              </a:rPr>
              <a:t>A</a:t>
            </a:r>
            <a:r>
              <a:rPr lang="en-US" sz="2000" dirty="0">
                <a:solidFill>
                  <a:srgbClr val="0070C0"/>
                </a:solidFill>
              </a:rPr>
              <a:t> = moles A per liter solution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And 10</a:t>
            </a:r>
            <a:r>
              <a:rPr lang="en-US" sz="2000" baseline="30000" dirty="0">
                <a:solidFill>
                  <a:srgbClr val="0070C0"/>
                </a:solidFill>
              </a:rPr>
              <a:t>-6</a:t>
            </a:r>
            <a:r>
              <a:rPr lang="en-US" sz="2000" dirty="0">
                <a:solidFill>
                  <a:srgbClr val="0070C0"/>
                </a:solidFill>
              </a:rPr>
              <a:t> L = (liters of solution)/(liters of air)</a:t>
            </a:r>
          </a:p>
        </p:txBody>
      </p:sp>
    </p:spTree>
    <p:extLst>
      <p:ext uri="{BB962C8B-B14F-4D97-AF65-F5344CB8AC3E}">
        <p14:creationId xmlns:p14="http://schemas.microsoft.com/office/powerpoint/2010/main" val="240041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450" y="445492"/>
            <a:ext cx="7450711" cy="53697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Distribution Fraction Expressions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1520" y="1458864"/>
            <a:ext cx="9621520" cy="5024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GAS: </a:t>
            </a:r>
            <a:r>
              <a:rPr lang="en-US" sz="2100" dirty="0" err="1"/>
              <a:t>X</a:t>
            </a:r>
            <a:r>
              <a:rPr lang="en-US" sz="2100" baseline="-25000" dirty="0" err="1"/>
              <a:t>g</a:t>
            </a:r>
            <a:r>
              <a:rPr lang="en-US" sz="2100" baseline="30000" dirty="0" err="1"/>
              <a:t>A</a:t>
            </a:r>
            <a:r>
              <a:rPr lang="en-US" sz="2100" baseline="30000" dirty="0"/>
              <a:t> </a:t>
            </a:r>
            <a:r>
              <a:rPr lang="en-US" sz="2100" dirty="0"/>
              <a:t>= 1/(1+f</a:t>
            </a:r>
            <a:r>
              <a:rPr lang="en-US" sz="2100" baseline="-25000" dirty="0"/>
              <a:t>A</a:t>
            </a:r>
            <a:r>
              <a:rPr lang="en-US" sz="2100" dirty="0"/>
              <a:t>)		 ‒ </a:t>
            </a:r>
            <a:r>
              <a:rPr lang="en-US" sz="2100" dirty="0">
                <a:solidFill>
                  <a:srgbClr val="7030A0"/>
                </a:solidFill>
              </a:rPr>
              <a:t>gas fraction</a:t>
            </a:r>
          </a:p>
          <a:p>
            <a:pPr eaLnBrk="1" hangingPunct="1">
              <a:lnSpc>
                <a:spcPct val="90000"/>
              </a:lnSpc>
            </a:pPr>
            <a:endParaRPr lang="en-US" sz="2100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AQUEOUS: </a:t>
            </a:r>
            <a:r>
              <a:rPr lang="en-US" sz="2100" dirty="0" err="1"/>
              <a:t>X</a:t>
            </a:r>
            <a:r>
              <a:rPr lang="en-US" sz="2100" baseline="-25000" dirty="0" err="1"/>
              <a:t>aq</a:t>
            </a:r>
            <a:r>
              <a:rPr lang="en-US" sz="2100" baseline="30000" dirty="0" err="1"/>
              <a:t>A</a:t>
            </a:r>
            <a:r>
              <a:rPr lang="en-US" sz="2100" dirty="0"/>
              <a:t> = </a:t>
            </a:r>
            <a:r>
              <a:rPr lang="en-US" sz="2100" dirty="0" err="1"/>
              <a:t>f</a:t>
            </a:r>
            <a:r>
              <a:rPr lang="en-US" sz="2100" baseline="-25000" dirty="0" err="1"/>
              <a:t>A</a:t>
            </a:r>
            <a:r>
              <a:rPr lang="en-US" sz="2100" dirty="0"/>
              <a:t>/(1+f</a:t>
            </a:r>
            <a:r>
              <a:rPr lang="en-US" sz="2100" baseline="-25000" dirty="0"/>
              <a:t>A</a:t>
            </a:r>
            <a:r>
              <a:rPr lang="en-US" sz="2100" dirty="0"/>
              <a:t>) 	– </a:t>
            </a:r>
            <a:r>
              <a:rPr lang="en-US" sz="2100" dirty="0">
                <a:solidFill>
                  <a:srgbClr val="7030A0"/>
                </a:solidFill>
              </a:rPr>
              <a:t>liquid fraction</a:t>
            </a:r>
          </a:p>
          <a:p>
            <a:pPr eaLnBrk="1" hangingPunct="1">
              <a:lnSpc>
                <a:spcPct val="90000"/>
              </a:lnSpc>
            </a:pPr>
            <a:endParaRPr lang="en-US" sz="2100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 next slide shows </a:t>
            </a:r>
            <a:r>
              <a:rPr lang="en-US" sz="2000" dirty="0" err="1"/>
              <a:t>X</a:t>
            </a:r>
            <a:r>
              <a:rPr lang="en-US" sz="2000" baseline="-25000" dirty="0" err="1"/>
              <a:t>aq</a:t>
            </a:r>
            <a:r>
              <a:rPr lang="en-US" sz="2000" dirty="0"/>
              <a:t> as a function of L and H</a:t>
            </a:r>
            <a:r>
              <a:rPr lang="en-US" sz="2000" baseline="-25000" dirty="0"/>
              <a:t>A</a:t>
            </a:r>
            <a:r>
              <a:rPr lang="en-US" sz="20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C000"/>
                </a:solidFill>
              </a:rPr>
              <a:t>If H</a:t>
            </a:r>
            <a:r>
              <a:rPr lang="en-US" sz="2000" baseline="-25000" dirty="0">
                <a:solidFill>
                  <a:srgbClr val="FFC000"/>
                </a:solidFill>
              </a:rPr>
              <a:t>A</a:t>
            </a:r>
            <a:r>
              <a:rPr lang="en-US" sz="2000" dirty="0">
                <a:solidFill>
                  <a:srgbClr val="FFC000"/>
                </a:solidFill>
              </a:rPr>
              <a:t> &lt; 400 M atm</a:t>
            </a:r>
            <a:r>
              <a:rPr lang="en-US" sz="2000" baseline="30000" dirty="0">
                <a:solidFill>
                  <a:srgbClr val="FFC000"/>
                </a:solidFill>
              </a:rPr>
              <a:t>-1</a:t>
            </a:r>
            <a:r>
              <a:rPr lang="en-US" sz="2000" dirty="0">
                <a:solidFill>
                  <a:srgbClr val="FFC000"/>
                </a:solidFill>
              </a:rPr>
              <a:t>, almost always &lt;1% dissolved – relatively insoluble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1000 &lt; H</a:t>
            </a:r>
            <a:r>
              <a:rPr lang="en-US" sz="2000" baseline="-25000" dirty="0">
                <a:solidFill>
                  <a:srgbClr val="00B050"/>
                </a:solidFill>
              </a:rPr>
              <a:t>A</a:t>
            </a:r>
            <a:r>
              <a:rPr lang="en-US" sz="2000" dirty="0">
                <a:solidFill>
                  <a:srgbClr val="00B050"/>
                </a:solidFill>
              </a:rPr>
              <a:t> &lt; 100,000 M atm</a:t>
            </a:r>
            <a:r>
              <a:rPr lang="en-US" sz="2000" baseline="30000" dirty="0">
                <a:solidFill>
                  <a:srgbClr val="00B050"/>
                </a:solidFill>
              </a:rPr>
              <a:t>-1</a:t>
            </a:r>
            <a:r>
              <a:rPr lang="en-US" sz="2000" dirty="0">
                <a:solidFill>
                  <a:srgbClr val="00B050"/>
                </a:solidFill>
              </a:rPr>
              <a:t>, moderately soluble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</a:rPr>
              <a:t>If H</a:t>
            </a:r>
            <a:r>
              <a:rPr lang="en-US" sz="2000" baseline="-25000" dirty="0">
                <a:solidFill>
                  <a:srgbClr val="0070C0"/>
                </a:solidFill>
              </a:rPr>
              <a:t>A</a:t>
            </a:r>
            <a:r>
              <a:rPr lang="en-US" sz="2000" dirty="0">
                <a:solidFill>
                  <a:srgbClr val="0070C0"/>
                </a:solidFill>
              </a:rPr>
              <a:t> &gt; 500,000 M atm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>
                <a:solidFill>
                  <a:srgbClr val="0070C0"/>
                </a:solidFill>
              </a:rPr>
              <a:t>very soluble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100" b="1" dirty="0"/>
              <a:t>Even relatively insoluble and moderately soluble gases, if they are reactive in aqueous forms (or dissociate), can have aqueous chemistry that is important  (i.e., SO</a:t>
            </a:r>
            <a:r>
              <a:rPr lang="en-US" sz="2100" b="1" baseline="-25000" dirty="0"/>
              <a:t>2</a:t>
            </a:r>
            <a:r>
              <a:rPr lang="en-US" sz="2100" b="1" dirty="0"/>
              <a:t> and O</a:t>
            </a:r>
            <a:r>
              <a:rPr lang="en-US" sz="2100" b="1" baseline="-25000" dirty="0"/>
              <a:t>3</a:t>
            </a:r>
            <a:r>
              <a:rPr lang="en-US" sz="2100" b="1" dirty="0"/>
              <a:t>).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9737021"/>
              </p:ext>
            </p:extLst>
          </p:nvPr>
        </p:nvGraphicFramePr>
        <p:xfrm>
          <a:off x="3259138" y="2622550"/>
          <a:ext cx="36703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457200" progId="Equation.3">
                  <p:embed/>
                </p:oleObj>
              </mc:Choice>
              <mc:Fallback>
                <p:oleObj name="Equation" r:id="rId2" imgW="2273040" imgH="45720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2622550"/>
                        <a:ext cx="36703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D1155-43DC-4E8A-909C-309B969EF065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3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01942F-8841-4434-9A17-375BFDC46FFB}" type="slidenum">
              <a:rPr lang="en-US" smtClean="0"/>
              <a:pPr eaLnBrk="1" hangingPunct="1"/>
              <a:t>15</a:t>
            </a:fld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42" y="433633"/>
            <a:ext cx="7504625" cy="577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8FCF57-82FB-409A-BB76-AF773A595D81}"/>
              </a:ext>
            </a:extLst>
          </p:cNvPr>
          <p:cNvCxnSpPr/>
          <p:nvPr/>
        </p:nvCxnSpPr>
        <p:spPr>
          <a:xfrm flipH="1">
            <a:off x="3992880" y="670560"/>
            <a:ext cx="91440" cy="4165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1EA0476-B5A0-4BDF-B7D9-BDA59FE5DAB2}"/>
              </a:ext>
            </a:extLst>
          </p:cNvPr>
          <p:cNvSpPr/>
          <p:nvPr/>
        </p:nvSpPr>
        <p:spPr>
          <a:xfrm>
            <a:off x="4460682" y="670560"/>
            <a:ext cx="1781092" cy="4165600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614DF7-E759-48FE-A68D-021B0A45F212}"/>
              </a:ext>
            </a:extLst>
          </p:cNvPr>
          <p:cNvCxnSpPr/>
          <p:nvPr/>
        </p:nvCxnSpPr>
        <p:spPr>
          <a:xfrm flipH="1">
            <a:off x="6861976" y="670560"/>
            <a:ext cx="71561" cy="41656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0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914" y="318511"/>
            <a:ext cx="7488418" cy="6512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+mn-lt"/>
              </a:rPr>
              <a:t>Aqueous Phase Chemical Equilibria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431234" y="1310326"/>
            <a:ext cx="8566875" cy="4553146"/>
          </a:xfrm>
        </p:spPr>
        <p:txBody>
          <a:bodyPr/>
          <a:lstStyle/>
          <a:p>
            <a:pPr eaLnBrk="1" hangingPunct="1"/>
            <a:r>
              <a:rPr lang="en-US" dirty="0"/>
              <a:t>Upon dissolution into water many polar species dissociate into ions. (Other species, particularly non-polar molecules like O</a:t>
            </a:r>
            <a:r>
              <a:rPr lang="en-US" baseline="-25000" dirty="0"/>
              <a:t>2</a:t>
            </a:r>
            <a:r>
              <a:rPr lang="en-US" dirty="0"/>
              <a:t> and hydrocarbons, do not dissociate upon dissolution.) Many dissociating species first hydrolyze (add water) and then dissociate. Hydrolysis and dissociation reactions are reversible reactions that are described by equilibrium relations.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3600" b="1" dirty="0">
                <a:solidFill>
                  <a:srgbClr val="FF0000"/>
                </a:solidFill>
              </a:rPr>
              <a:t>pH = -log</a:t>
            </a:r>
            <a:r>
              <a:rPr lang="en-US" sz="3600" b="1" baseline="-25000" dirty="0">
                <a:solidFill>
                  <a:srgbClr val="FF0000"/>
                </a:solidFill>
              </a:rPr>
              <a:t>10</a:t>
            </a:r>
            <a:r>
              <a:rPr lang="en-US" sz="3600" b="1" dirty="0">
                <a:solidFill>
                  <a:srgbClr val="FF0000"/>
                </a:solidFill>
              </a:rPr>
              <a:t>[H</a:t>
            </a:r>
            <a:r>
              <a:rPr lang="en-US" sz="3600" b="1" baseline="30000" dirty="0">
                <a:solidFill>
                  <a:srgbClr val="FF0000"/>
                </a:solidFill>
              </a:rPr>
              <a:t>+</a:t>
            </a:r>
            <a:r>
              <a:rPr lang="en-US" sz="36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A8DA89-3E16-4099-B3DE-2EDE997B5E72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09" y="136525"/>
            <a:ext cx="10500527" cy="65905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latin typeface="+mn-lt"/>
              </a:rPr>
              <a:t>Hydrolysis and Ionization in the CO</a:t>
            </a:r>
            <a:r>
              <a:rPr lang="en-US" sz="3200" b="1" baseline="-25000" dirty="0">
                <a:latin typeface="+mn-lt"/>
              </a:rPr>
              <a:t>2</a:t>
            </a:r>
            <a:r>
              <a:rPr lang="en-US" sz="3200" b="1" dirty="0">
                <a:latin typeface="+mn-lt"/>
              </a:rPr>
              <a:t> – Water System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215016-C344-4CE7-BF7B-F87C9ADC1970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854015" y="795583"/>
            <a:ext cx="597886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		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⇌	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+  OH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CO</a:t>
            </a:r>
            <a:r>
              <a:rPr lang="en-US" sz="2000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(g)  +  H</a:t>
            </a:r>
            <a:r>
              <a:rPr lang="en-US" sz="2000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O 	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sym typeface="Symbol" pitchFamily="18" charset="2"/>
              </a:rPr>
              <a:t>⇌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	CO</a:t>
            </a:r>
            <a:r>
              <a:rPr lang="en-US" sz="2000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H</a:t>
            </a:r>
            <a:r>
              <a:rPr lang="en-US" sz="2000" baseline="-25000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O</a:t>
            </a:r>
          </a:p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CO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	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⇌	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+  HCO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-</a:t>
            </a:r>
          </a:p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HCO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-		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⇌	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+  CO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2-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67556"/>
              </p:ext>
            </p:extLst>
          </p:nvPr>
        </p:nvGraphicFramePr>
        <p:xfrm>
          <a:off x="999110" y="3429000"/>
          <a:ext cx="6388472" cy="330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32040" imgH="1879560" progId="Equation.3">
                  <p:embed/>
                </p:oleObj>
              </mc:Choice>
              <mc:Fallback>
                <p:oleObj name="Equation" r:id="rId2" imgW="3632040" imgH="187956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110" y="3429000"/>
                        <a:ext cx="6388472" cy="3301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9484" y="2535484"/>
            <a:ext cx="67679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Set up equilibrium expressions for each of the reactions – express each new variable in terms of K’s, P(CO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), and [H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5727" y="1211082"/>
            <a:ext cx="29882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Henry’s law equilibrium</a:t>
            </a:r>
          </a:p>
          <a:p>
            <a:r>
              <a:rPr lang="en-US" sz="2000" dirty="0"/>
              <a:t>First dissociation</a:t>
            </a:r>
          </a:p>
          <a:p>
            <a:endParaRPr lang="en-US" sz="800" dirty="0"/>
          </a:p>
          <a:p>
            <a:r>
              <a:rPr lang="en-US" sz="2000" dirty="0"/>
              <a:t>Second dissociation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14ACF-329D-46C5-919F-28FD7A5D4E0D}"/>
              </a:ext>
            </a:extLst>
          </p:cNvPr>
          <p:cNvSpPr txBox="1"/>
          <p:nvPr/>
        </p:nvSpPr>
        <p:spPr>
          <a:xfrm>
            <a:off x="7683573" y="2572597"/>
            <a:ext cx="2204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Note:</a:t>
            </a:r>
          </a:p>
          <a:p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•H</a:t>
            </a:r>
            <a:r>
              <a:rPr lang="en-US" sz="2000" baseline="-25000" dirty="0"/>
              <a:t>2</a:t>
            </a:r>
            <a:r>
              <a:rPr lang="en-US" sz="2000" dirty="0"/>
              <a:t>O is another way to write CO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E41F7-EFA6-3322-7406-75A8692E6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234" y="4810169"/>
            <a:ext cx="3907766" cy="118951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8639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2352320" y="544920"/>
            <a:ext cx="7090195" cy="59412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+mn-lt"/>
              </a:rPr>
              <a:t>CO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/H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O System - pH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DDB6A-7944-4E3D-A710-6BABFA14C97D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98320" y="2110575"/>
            <a:ext cx="90220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From the Conservation of Charge Equation: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b="1" dirty="0">
                <a:solidFill>
                  <a:srgbClr val="000000"/>
                </a:solidFill>
              </a:rPr>
              <a:t>	[H</a:t>
            </a:r>
            <a:r>
              <a:rPr lang="en-US" sz="2400" b="1" baseline="30000" dirty="0">
                <a:solidFill>
                  <a:srgbClr val="000000"/>
                </a:solidFill>
              </a:rPr>
              <a:t>+</a:t>
            </a:r>
            <a:r>
              <a:rPr lang="en-US" sz="2400" b="1" dirty="0">
                <a:solidFill>
                  <a:srgbClr val="000000"/>
                </a:solidFill>
              </a:rPr>
              <a:t>]  =  [OH</a:t>
            </a:r>
            <a:r>
              <a:rPr lang="en-US" sz="2400" b="1" baseline="30000" dirty="0">
                <a:solidFill>
                  <a:srgbClr val="000000"/>
                </a:solidFill>
              </a:rPr>
              <a:t>-</a:t>
            </a:r>
            <a:r>
              <a:rPr lang="en-US" sz="2400" b="1" dirty="0">
                <a:solidFill>
                  <a:srgbClr val="000000"/>
                </a:solidFill>
              </a:rPr>
              <a:t>]  +  [HCO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baseline="30000" dirty="0">
                <a:solidFill>
                  <a:srgbClr val="000000"/>
                </a:solidFill>
              </a:rPr>
              <a:t>-</a:t>
            </a:r>
            <a:r>
              <a:rPr lang="en-US" sz="2400" b="1" dirty="0">
                <a:solidFill>
                  <a:srgbClr val="000000"/>
                </a:solidFill>
              </a:rPr>
              <a:t>]  +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[CO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baseline="30000" dirty="0">
                <a:solidFill>
                  <a:srgbClr val="000000"/>
                </a:solidFill>
              </a:rPr>
              <a:t>2-</a:t>
            </a:r>
            <a:r>
              <a:rPr lang="en-US" sz="2400" b="1" dirty="0">
                <a:solidFill>
                  <a:srgbClr val="000000"/>
                </a:solidFill>
              </a:rPr>
              <a:t>]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Substitute for each species in terms of 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], and solve for 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].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942660"/>
              </p:ext>
            </p:extLst>
          </p:nvPr>
        </p:nvGraphicFramePr>
        <p:xfrm>
          <a:off x="2352319" y="4089576"/>
          <a:ext cx="5308997" cy="144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3880" imgH="977760" progId="Equation.3">
                  <p:embed/>
                </p:oleObj>
              </mc:Choice>
              <mc:Fallback>
                <p:oleObj name="Equation" r:id="rId2" imgW="3593880" imgH="977760" progId="Equation.3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319" y="4089576"/>
                        <a:ext cx="5308997" cy="1444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352319" y="1440251"/>
            <a:ext cx="70901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Since H</a:t>
            </a:r>
            <a:r>
              <a:rPr lang="en-US" baseline="-25000" dirty="0">
                <a:solidFill>
                  <a:srgbClr val="000000"/>
                </a:solidFill>
              </a:rPr>
              <a:t>CO2</a:t>
            </a:r>
            <a:r>
              <a:rPr lang="en-US" dirty="0">
                <a:solidFill>
                  <a:srgbClr val="000000"/>
                </a:solidFill>
              </a:rPr>
              <a:t> is small (0.034 at 298 K), p</a:t>
            </a:r>
            <a:r>
              <a:rPr lang="en-US" baseline="-25000" dirty="0">
                <a:solidFill>
                  <a:srgbClr val="000000"/>
                </a:solidFill>
              </a:rPr>
              <a:t>CO2</a:t>
            </a:r>
            <a:r>
              <a:rPr lang="en-US" dirty="0">
                <a:solidFill>
                  <a:srgbClr val="000000"/>
                </a:solidFill>
              </a:rPr>
              <a:t> changes very little and can be considered constant (</a:t>
            </a:r>
            <a:r>
              <a:rPr lang="en-US">
                <a:solidFill>
                  <a:srgbClr val="000000"/>
                </a:solidFill>
              </a:rPr>
              <a:t>one can calculate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baseline="-25000" dirty="0" err="1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to be sure!).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952750" y="5802789"/>
            <a:ext cx="60579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This is a cubic equation in standard form: x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+ ax + b = 0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It can be solved analytically or by iteration.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C474B0-5967-4672-8E14-A63A5BEB9BA3}"/>
              </a:ext>
            </a:extLst>
          </p:cNvPr>
          <p:cNvSpPr txBox="1"/>
          <p:nvPr/>
        </p:nvSpPr>
        <p:spPr>
          <a:xfrm>
            <a:off x="8737600" y="4089576"/>
            <a:ext cx="236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Algebra from equations on previous slide.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3E608345-DFDB-255A-7806-116B2DD35731}"/>
              </a:ext>
            </a:extLst>
          </p:cNvPr>
          <p:cNvSpPr/>
          <p:nvPr/>
        </p:nvSpPr>
        <p:spPr>
          <a:xfrm>
            <a:off x="11585275" y="69011"/>
            <a:ext cx="534838" cy="498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61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8CAC-D004-423A-A13A-3E20EAE06F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055" y="750498"/>
            <a:ext cx="9322809" cy="4345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2857" y="22023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Units are 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8BD3-8240-4D50-ACD6-54628071CBF7}"/>
              </a:ext>
            </a:extLst>
          </p:cNvPr>
          <p:cNvSpPr txBox="1"/>
          <p:nvPr/>
        </p:nvSpPr>
        <p:spPr>
          <a:xfrm>
            <a:off x="1076960" y="5191760"/>
            <a:ext cx="890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For K</a:t>
            </a:r>
            <a:r>
              <a:rPr lang="en-US" sz="2400" baseline="-25000">
                <a:solidFill>
                  <a:srgbClr val="0070C0"/>
                </a:solidFill>
              </a:rPr>
              <a:t>W</a:t>
            </a:r>
            <a:r>
              <a:rPr lang="en-US" sz="2400">
                <a:solidFill>
                  <a:srgbClr val="0070C0"/>
                </a:solidFill>
              </a:rPr>
              <a:t> the constant value of [H</a:t>
            </a:r>
            <a:r>
              <a:rPr lang="en-US" sz="2400" baseline="-25000">
                <a:solidFill>
                  <a:srgbClr val="0070C0"/>
                </a:solidFill>
              </a:rPr>
              <a:t>2</a:t>
            </a:r>
            <a:r>
              <a:rPr lang="en-US" sz="2400">
                <a:solidFill>
                  <a:srgbClr val="0070C0"/>
                </a:solidFill>
              </a:rPr>
              <a:t>O] (55.5 M) is “folded in” to the constant, which is why it has different units.</a:t>
            </a:r>
            <a:endParaRPr lang="en-US" sz="2400" baseline="-25000">
              <a:solidFill>
                <a:srgbClr val="0070C0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352C13E-A6C3-F512-7694-2730AB101510}"/>
              </a:ext>
            </a:extLst>
          </p:cNvPr>
          <p:cNvSpPr/>
          <p:nvPr/>
        </p:nvSpPr>
        <p:spPr>
          <a:xfrm>
            <a:off x="11585275" y="69011"/>
            <a:ext cx="534838" cy="498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94" y="362309"/>
            <a:ext cx="3668285" cy="5994041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/>
              <a:t>Aqueous Phase Atmospheric Chemistry</a:t>
            </a:r>
            <a:br>
              <a:rPr lang="en-US" sz="4800" dirty="0"/>
            </a:br>
            <a:br>
              <a:rPr lang="en-US" dirty="0"/>
            </a:br>
            <a:r>
              <a:rPr lang="en-US" sz="2200" dirty="0"/>
              <a:t>ATM 505</a:t>
            </a:r>
            <a:br>
              <a:rPr lang="en-US" sz="2200" dirty="0"/>
            </a:br>
            <a:r>
              <a:rPr lang="en-US" sz="2200" dirty="0"/>
              <a:t>Spring 2022</a:t>
            </a:r>
            <a:br>
              <a:rPr lang="en-US" sz="2200" dirty="0"/>
            </a:br>
            <a:r>
              <a:rPr lang="en-US" sz="2200" dirty="0"/>
              <a:t>Jie Zhang Lecture 3</a:t>
            </a:r>
            <a:br>
              <a:rPr lang="en-US" sz="22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10061-E597-4D41-9240-E68EECBC85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7BC25A-CAC8-6A36-52F3-6BEB9EE15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2" y="630076"/>
            <a:ext cx="8056344" cy="53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8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587085-AD91-42E1-9109-F3B90A795BB6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787871" y="1367619"/>
            <a:ext cx="840871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pH of rainwater at 298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 the presence of  400 ppm CO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assuming no other chemical species are present?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(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1.0x10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4.3x10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3.4x10</a:t>
            </a:r>
            <a:r>
              <a:rPr lang="en-US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atm</a:t>
            </a:r>
            <a:r>
              <a:rPr lang="en-US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400x10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atm)[H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- 2(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4.7x10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4.3x10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3.4x10</a:t>
            </a:r>
            <a:r>
              <a:rPr lang="en-US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atm</a:t>
            </a:r>
            <a:r>
              <a:rPr lang="en-US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400x10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atm) = 0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(5.86x10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[H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- 5.50x10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(and later test) the assumption that 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(5.86x10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[H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&gt;&gt;&gt; 5.50x10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Then	[H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5.86x10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[H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= 2.42x10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-log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(2.42x10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5.62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(weakly acidic)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assumption: 1.42x10</a:t>
            </a:r>
            <a:r>
              <a:rPr lang="en-US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-17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&gt;&gt;&gt; 5.50x10</a:t>
            </a:r>
            <a:r>
              <a:rPr lang="en-US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-22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YES! Assumption okay.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15632" y="437863"/>
            <a:ext cx="6172200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kern="0" dirty="0">
                <a:latin typeface="+mn-lt"/>
              </a:rPr>
              <a:t>pH of Rainwater due to CO</a:t>
            </a:r>
            <a:r>
              <a:rPr lang="en-US" sz="3600" kern="0" baseline="-25000" dirty="0">
                <a:latin typeface="+mn-lt"/>
              </a:rPr>
              <a:t>2</a:t>
            </a:r>
            <a:r>
              <a:rPr lang="en-US" sz="3600" kern="0" dirty="0">
                <a:latin typeface="+mn-lt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AB15F-BAAF-440C-94F3-6A1022881D6A}"/>
              </a:ext>
            </a:extLst>
          </p:cNvPr>
          <p:cNvSpPr txBox="1"/>
          <p:nvPr/>
        </p:nvSpPr>
        <p:spPr>
          <a:xfrm>
            <a:off x="9560560" y="2021840"/>
            <a:ext cx="218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equilibrium constants from Slide 18,</a:t>
            </a:r>
          </a:p>
          <a:p>
            <a:r>
              <a:rPr lang="en-US" dirty="0">
                <a:solidFill>
                  <a:srgbClr val="7030A0"/>
                </a:solidFill>
              </a:rPr>
              <a:t>Purple Henry’s Law coefficients from Slide 10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8CE516B-067F-E13F-B611-DB03377FAA19}"/>
              </a:ext>
            </a:extLst>
          </p:cNvPr>
          <p:cNvSpPr/>
          <p:nvPr/>
        </p:nvSpPr>
        <p:spPr>
          <a:xfrm>
            <a:off x="11585275" y="69011"/>
            <a:ext cx="534838" cy="498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Hydrolysis and Dissociation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is not considered a “reactive” gas or specie from the point of view of atmospheric chemistry</a:t>
            </a:r>
          </a:p>
          <a:p>
            <a:r>
              <a:rPr lang="en-US" dirty="0"/>
              <a:t>However, the example of its hydrolysis and dissociation reactions has importance in familiar concepts like rainwater pH and </a:t>
            </a:r>
            <a:r>
              <a:rPr lang="en-US"/>
              <a:t>ocean acidification</a:t>
            </a:r>
          </a:p>
          <a:p>
            <a:endParaRPr lang="en-US" dirty="0"/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is a pollutant gas (nearly all its emissions are anthropogenic) that behaves similarly to CO</a:t>
            </a:r>
            <a:r>
              <a:rPr lang="en-US" baseline="-25000" dirty="0"/>
              <a:t>2</a:t>
            </a:r>
            <a:r>
              <a:rPr lang="en-US" dirty="0"/>
              <a:t> upon absorption into atmospheric liquid water</a:t>
            </a:r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is reactive in this liquid water and is further oxidized to sulfuric acid – a major component of acid 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68E2E3-D097-4091-8AB8-EEA4F25E5F38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707064" y="428625"/>
            <a:ext cx="6343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SO</a:t>
            </a:r>
            <a:r>
              <a:rPr lang="en-US" sz="3600" b="1" baseline="-25000" dirty="0">
                <a:solidFill>
                  <a:srgbClr val="000000"/>
                </a:solidFill>
              </a:rPr>
              <a:t>2</a:t>
            </a:r>
            <a:r>
              <a:rPr lang="en-US" sz="3600" b="1" dirty="0">
                <a:solidFill>
                  <a:srgbClr val="000000"/>
                </a:solidFill>
              </a:rPr>
              <a:t> – Water Equilibrium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56961" y="1059132"/>
            <a:ext cx="77738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		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⇌	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+  OH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	(K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(g)  +  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 	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⇌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	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	(H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SO2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O	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⇌	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+  HSO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	(K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s1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000" baseline="30000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25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-		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⇌	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+  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2-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	(K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</a:t>
            </a:r>
            <a:endParaRPr lang="en-US" sz="200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49601"/>
              </p:ext>
            </p:extLst>
          </p:nvPr>
        </p:nvGraphicFramePr>
        <p:xfrm>
          <a:off x="1820429" y="3562710"/>
          <a:ext cx="4275571" cy="267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1625400" progId="Equation.3">
                  <p:embed/>
                </p:oleObj>
              </mc:Choice>
              <mc:Fallback>
                <p:oleObj name="Equation" r:id="rId2" imgW="2145960" imgH="162540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429" y="3562710"/>
                        <a:ext cx="4275571" cy="2676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09040" y="2815821"/>
            <a:ext cx="8869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Set up equilibrium expressions and solve for each of the species (in terms of H</a:t>
            </a:r>
            <a:r>
              <a:rPr lang="en-US" sz="2000" baseline="30000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608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57254" y="423267"/>
            <a:ext cx="7117237" cy="594122"/>
          </a:xfrm>
        </p:spPr>
        <p:txBody>
          <a:bodyPr/>
          <a:lstStyle/>
          <a:p>
            <a:r>
              <a:rPr lang="en-US" sz="3600" b="1" dirty="0"/>
              <a:t>SO</a:t>
            </a:r>
            <a:r>
              <a:rPr lang="en-US" sz="3600" b="1" baseline="-25000" dirty="0"/>
              <a:t>2</a:t>
            </a:r>
            <a:r>
              <a:rPr lang="en-US" sz="3600" b="1" dirty="0"/>
              <a:t> – Water Equilibrium (cont.)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5B8727-B66E-4D24-8138-A12BB2E25929}" type="slidenum">
              <a:rPr 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1073766" y="1167819"/>
            <a:ext cx="986536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From the 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- water equilibrium system the total dissolved sulfur in the oxidation state 4, S(IV) is :</a:t>
            </a:r>
          </a:p>
          <a:p>
            <a:pPr algn="ctr" eaLnBrk="1" hangingPunct="1">
              <a:spcBef>
                <a:spcPct val="40000"/>
              </a:spcBef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</a:rPr>
              <a:t>[S(IV)](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</a:rPr>
              <a:t>aq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</a:rPr>
              <a:t>) = [SO</a:t>
            </a:r>
            <a:r>
              <a:rPr lang="en-US" sz="2000" baseline="-25000" dirty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</a:rPr>
              <a:t> • H</a:t>
            </a:r>
            <a:r>
              <a:rPr lang="en-US" sz="2000" baseline="-25000" dirty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</a:rPr>
              <a:t>O]  +  [HSO</a:t>
            </a:r>
            <a:r>
              <a:rPr lang="en-US" sz="2000" baseline="-25000" dirty="0">
                <a:solidFill>
                  <a:srgbClr val="7030A0"/>
                </a:solidFill>
                <a:latin typeface="Times New Roman" pitchFamily="18" charset="0"/>
              </a:rPr>
              <a:t>3</a:t>
            </a:r>
            <a:r>
              <a:rPr lang="en-US" sz="2000" baseline="30000" dirty="0">
                <a:solidFill>
                  <a:srgbClr val="7030A0"/>
                </a:solidFill>
                <a:latin typeface="Times New Roman" pitchFamily="18" charset="0"/>
              </a:rPr>
              <a:t>-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</a:rPr>
              <a:t>]  + [SO</a:t>
            </a:r>
            <a:r>
              <a:rPr lang="en-US" sz="2000" baseline="-25000" dirty="0">
                <a:solidFill>
                  <a:srgbClr val="7030A0"/>
                </a:solidFill>
                <a:latin typeface="Times New Roman" pitchFamily="18" charset="0"/>
              </a:rPr>
              <a:t>3</a:t>
            </a:r>
            <a:r>
              <a:rPr lang="en-US" sz="2000" baseline="30000" dirty="0">
                <a:solidFill>
                  <a:srgbClr val="7030A0"/>
                </a:solidFill>
                <a:latin typeface="Times New Roman" pitchFamily="18" charset="0"/>
              </a:rPr>
              <a:t>2-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</a:rPr>
              <a:t>]</a:t>
            </a:r>
          </a:p>
          <a:p>
            <a:pPr eaLnBrk="1" hangingPunct="1">
              <a:spcBef>
                <a:spcPct val="4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substituting for each of the terms on the right hand side of the equation from their respective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</a:rPr>
              <a:t>equilibria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one can relate [S(IV)] to the partial pressure of SO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 over the solution by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270000" y="3907633"/>
            <a:ext cx="90627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above equation can be expressed in terms of a modified or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effective Henry's law coefficient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S(IV)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where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		[S(IV)](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aq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  =  H</a:t>
            </a:r>
            <a:r>
              <a:rPr lang="en-US" baseline="30000" dirty="0">
                <a:solidFill>
                  <a:srgbClr val="000000"/>
                </a:solidFill>
                <a:latin typeface="Times New Roman" pitchFamily="18" charset="0"/>
              </a:rPr>
              <a:t>*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S(IV)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</a:rPr>
              <a:t>SO2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and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579999"/>
              </p:ext>
            </p:extLst>
          </p:nvPr>
        </p:nvGraphicFramePr>
        <p:xfrm>
          <a:off x="3557472" y="3195687"/>
          <a:ext cx="4643306" cy="80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482400" progId="Equation.3">
                  <p:embed/>
                </p:oleObj>
              </mc:Choice>
              <mc:Fallback>
                <p:oleObj name="Equation" r:id="rId2" imgW="2793960" imgH="4824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472" y="3195687"/>
                        <a:ext cx="4643306" cy="80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15278"/>
              </p:ext>
            </p:extLst>
          </p:nvPr>
        </p:nvGraphicFramePr>
        <p:xfrm>
          <a:off x="3649647" y="5316869"/>
          <a:ext cx="4303425" cy="92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482400" progId="Equation.3">
                  <p:embed/>
                </p:oleObj>
              </mc:Choice>
              <mc:Fallback>
                <p:oleObj name="Equation" r:id="rId4" imgW="2234880" imgH="482400" progId="Equation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47" y="5316869"/>
                        <a:ext cx="4303425" cy="928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EC7A3337-94C3-2568-2038-7A5E6A223CFA}"/>
              </a:ext>
            </a:extLst>
          </p:cNvPr>
          <p:cNvSpPr/>
          <p:nvPr/>
        </p:nvSpPr>
        <p:spPr>
          <a:xfrm>
            <a:off x="11585275" y="69011"/>
            <a:ext cx="534838" cy="498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AD971-FD48-9EE0-8624-143CC8E1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FD847D2-1066-E059-4005-ECFABE32E51B}"/>
              </a:ext>
            </a:extLst>
          </p:cNvPr>
          <p:cNvSpPr/>
          <p:nvPr/>
        </p:nvSpPr>
        <p:spPr>
          <a:xfrm>
            <a:off x="11585275" y="69011"/>
            <a:ext cx="534838" cy="498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3447F-293E-B469-D1CD-21994824672C}"/>
              </a:ext>
            </a:extLst>
          </p:cNvPr>
          <p:cNvSpPr txBox="1"/>
          <p:nvPr/>
        </p:nvSpPr>
        <p:spPr>
          <a:xfrm>
            <a:off x="3875416" y="197927"/>
            <a:ext cx="4242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Effective Henry's law coefficient practice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B13FD-B410-D1F5-9525-F86BB4F0594F}"/>
                  </a:ext>
                </a:extLst>
              </p:cNvPr>
              <p:cNvSpPr txBox="1"/>
              <p:nvPr/>
            </p:nvSpPr>
            <p:spPr>
              <a:xfrm>
                <a:off x="621102" y="897147"/>
                <a:ext cx="10110158" cy="465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Nitric acid is one of the most water-soluble atmospheric gases with a Henry's law constant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(at 298 K) of H</a:t>
                </a:r>
                <a:r>
                  <a:rPr lang="en-US" baseline="-25000" dirty="0"/>
                  <a:t>HNO3</a:t>
                </a:r>
                <a:r>
                  <a:rPr lang="en-US" dirty="0"/>
                  <a:t> = 2.1 x 105 M atm</a:t>
                </a:r>
                <a:r>
                  <a:rPr lang="en-US" baseline="30000" dirty="0"/>
                  <a:t>-1</a:t>
                </a:r>
                <a:r>
                  <a:rPr lang="en-US" dirty="0"/>
                  <a:t>. After dissolution: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HNO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(g)⇌HNO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the nitric acid dissociates readily to nitrate: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HNO3(</a:t>
                </a:r>
                <a:r>
                  <a:rPr lang="en-US" dirty="0" err="1">
                    <a:solidFill>
                      <a:srgbClr val="FF0000"/>
                    </a:solidFill>
                  </a:rPr>
                  <a:t>aq</a:t>
                </a:r>
                <a:r>
                  <a:rPr lang="en-US" dirty="0">
                    <a:solidFill>
                      <a:srgbClr val="FF0000"/>
                    </a:solidFill>
                  </a:rPr>
                  <a:t>) 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dirty="0" smtClean="0">
                            <a:solidFill>
                              <a:srgbClr val="FF0000"/>
                            </a:solidFill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</a:rPr>
                          <m:t>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</m:sub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H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+</a:t>
                </a:r>
              </a:p>
              <a:p>
                <a:pPr algn="l"/>
                <a:r>
                  <a:rPr lang="en-US" sz="1800" b="0" i="0" u="none" strike="noStrike" baseline="0" dirty="0"/>
                  <a:t>The dissociation constant for nitrate is </a:t>
                </a:r>
                <a:r>
                  <a:rPr lang="en-US" sz="1800" b="0" u="none" strike="noStrike" baseline="0" dirty="0"/>
                  <a:t>K</a:t>
                </a:r>
                <a:r>
                  <a:rPr lang="en-US" sz="1800" b="0" u="none" strike="noStrike" baseline="-25000" dirty="0"/>
                  <a:t>n1</a:t>
                </a:r>
                <a:r>
                  <a:rPr lang="en-US" sz="1800" b="0" i="1" u="none" strike="noStrike" baseline="0" dirty="0"/>
                  <a:t> = </a:t>
                </a:r>
                <a:r>
                  <a:rPr lang="en-US" sz="1800" b="0" i="0" u="none" strike="noStrike" baseline="0" dirty="0"/>
                  <a:t>15.4 M at 298 K.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r>
                  <a:rPr lang="en-US" dirty="0"/>
                  <a:t>The total dissolved nitric acid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HNO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] will then be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HNO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] = [HNO3(</a:t>
                </a:r>
                <a:r>
                  <a:rPr lang="en-US" dirty="0" err="1"/>
                  <a:t>aq</a:t>
                </a:r>
                <a:r>
                  <a:rPr lang="en-US" dirty="0"/>
                  <a:t>)] +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]</a:t>
                </a:r>
              </a:p>
              <a:p>
                <a:endParaRPr lang="en-US" dirty="0"/>
              </a:p>
              <a:p>
                <a:r>
                  <a:rPr lang="en-US" dirty="0"/>
                  <a:t>Question:</a:t>
                </a:r>
              </a:p>
              <a:p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Derive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HNO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], as a </a:t>
                </a:r>
                <a:r>
                  <a:rPr lang="en-US" dirty="0" err="1"/>
                  <a:t>a</a:t>
                </a:r>
                <a:r>
                  <a:rPr lang="en-US" dirty="0"/>
                  <a:t> function of [H+].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Derive the effective Henry's law coefficient for nitric acid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B13FD-B410-D1F5-9525-F86BB4F05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2" y="897147"/>
                <a:ext cx="10110158" cy="4653838"/>
              </a:xfrm>
              <a:prstGeom prst="rect">
                <a:avLst/>
              </a:prstGeom>
              <a:blipFill>
                <a:blip r:embed="rId2"/>
                <a:stretch>
                  <a:fillRect l="-543" t="-654"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B9A6768-1287-9F40-71A2-BBA82FA77BDA}"/>
              </a:ext>
            </a:extLst>
          </p:cNvPr>
          <p:cNvGrpSpPr/>
          <p:nvPr/>
        </p:nvGrpSpPr>
        <p:grpSpPr>
          <a:xfrm>
            <a:off x="2775618" y="5550985"/>
            <a:ext cx="5801126" cy="1253785"/>
            <a:chOff x="2775618" y="5550985"/>
            <a:chExt cx="5801126" cy="12537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501860-F71F-C5ED-F79F-0DB55BD84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5618" y="5550985"/>
              <a:ext cx="5801126" cy="97712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66F99B-1664-762A-BB8B-A4B220281787}"/>
                </a:ext>
              </a:extLst>
            </p:cNvPr>
            <p:cNvSpPr/>
            <p:nvPr/>
          </p:nvSpPr>
          <p:spPr>
            <a:xfrm>
              <a:off x="5794408" y="5698156"/>
              <a:ext cx="1799925" cy="7315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B9A945-4033-7848-8885-46441B1F98AD}"/>
                    </a:ext>
                  </a:extLst>
                </p:cNvPr>
                <p:cNvSpPr txBox="1"/>
                <p:nvPr/>
              </p:nvSpPr>
              <p:spPr>
                <a:xfrm>
                  <a:off x="6213175" y="6435438"/>
                  <a:ext cx="82598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HNO</m:t>
                          </m:r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FB9A945-4033-7848-8885-46441B1F9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175" y="6435438"/>
                  <a:ext cx="82598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29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78BAE0-F4DD-4619-B76F-01BFA13E4246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123146" y="697584"/>
            <a:ext cx="4067122" cy="413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988845" y="2126922"/>
            <a:ext cx="4229100" cy="373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0D6481-2ACC-473A-91C7-CDAD876BC601}"/>
              </a:ext>
            </a:extLst>
          </p:cNvPr>
          <p:cNvSpPr txBox="1"/>
          <p:nvPr/>
        </p:nvSpPr>
        <p:spPr>
          <a:xfrm>
            <a:off x="6933363" y="662408"/>
            <a:ext cx="3496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is an “acid gas”, so it becomes much more soluble as the water becomes </a:t>
            </a:r>
            <a:r>
              <a:rPr lang="en-US" u="sng" dirty="0"/>
              <a:t>less</a:t>
            </a:r>
            <a:r>
              <a:rPr lang="en-US" dirty="0"/>
              <a:t> acidic, i.e., as pH increases</a:t>
            </a:r>
          </a:p>
        </p:txBody>
      </p:sp>
    </p:spTree>
    <p:extLst>
      <p:ext uri="{BB962C8B-B14F-4D97-AF65-F5344CB8AC3E}">
        <p14:creationId xmlns:p14="http://schemas.microsoft.com/office/powerpoint/2010/main" val="3049304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450485"/>
            <a:ext cx="6172200" cy="59412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Dissolved S(IV) (cont.)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944545" y="1300899"/>
            <a:ext cx="9706708" cy="49443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Note that the effective Henry’s Law constant for S(IV) increases by almost 7 orders of magnitude as the pH increases from 1 to 8.</a:t>
            </a:r>
          </a:p>
          <a:p>
            <a:pPr>
              <a:lnSpc>
                <a:spcPct val="90000"/>
              </a:lnSpc>
            </a:pPr>
            <a:r>
              <a:rPr lang="en-US" dirty="0"/>
              <a:t>Also note that [SO</a:t>
            </a:r>
            <a:r>
              <a:rPr lang="en-US" baseline="-25000" dirty="0"/>
              <a:t>2</a:t>
            </a:r>
            <a:r>
              <a:rPr lang="en-US" dirty="0">
                <a:sym typeface="Symbol" pitchFamily="18" charset="2"/>
              </a:rPr>
              <a:t>H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O] does not depend on pH – the increase in [S(IV)] is due to [HSO</a:t>
            </a:r>
            <a:r>
              <a:rPr lang="en-US" baseline="-25000" dirty="0">
                <a:sym typeface="Symbol" pitchFamily="18" charset="2"/>
              </a:rPr>
              <a:t>3</a:t>
            </a:r>
            <a:r>
              <a:rPr lang="en-US" baseline="30000" dirty="0">
                <a:sym typeface="Symbol" pitchFamily="18" charset="2"/>
              </a:rPr>
              <a:t>-</a:t>
            </a:r>
            <a:r>
              <a:rPr lang="en-US" dirty="0">
                <a:sym typeface="Symbol" pitchFamily="18" charset="2"/>
              </a:rPr>
              <a:t>] and [SO</a:t>
            </a:r>
            <a:r>
              <a:rPr lang="en-US" baseline="-25000" dirty="0">
                <a:sym typeface="Symbol" pitchFamily="18" charset="2"/>
              </a:rPr>
              <a:t>3</a:t>
            </a:r>
            <a:r>
              <a:rPr lang="en-US" baseline="30000" dirty="0">
                <a:sym typeface="Symbol" pitchFamily="18" charset="2"/>
              </a:rPr>
              <a:t>2-</a:t>
            </a:r>
            <a:r>
              <a:rPr lang="en-US" dirty="0">
                <a:sym typeface="Symbol" pitchFamily="18" charset="2"/>
              </a:rPr>
              <a:t>]. (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Physical solubility alone vs. hydrolysis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Dissolved [S(IV)](</a:t>
            </a:r>
            <a:r>
              <a:rPr lang="en-US" dirty="0" err="1">
                <a:sym typeface="Symbol" pitchFamily="18" charset="2"/>
              </a:rPr>
              <a:t>aq</a:t>
            </a:r>
            <a:r>
              <a:rPr lang="en-US" dirty="0">
                <a:sym typeface="Symbol" pitchFamily="18" charset="2"/>
              </a:rPr>
              <a:t>) depends on T, pH, and p</a:t>
            </a:r>
            <a:r>
              <a:rPr lang="en-US" baseline="-25000" dirty="0">
                <a:sym typeface="Symbol" pitchFamily="18" charset="2"/>
              </a:rPr>
              <a:t>SO2</a:t>
            </a:r>
            <a:r>
              <a:rPr lang="en-US" dirty="0">
                <a:sym typeface="Symbol" pitchFamily="18" charset="2"/>
              </a:rPr>
              <a:t> – Figure on previous slide.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One can write expressions for the aqueous mole fractions of the 3 dissolved S(IV) species – plotted in Figure on previous slide.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Generally speaking: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18" charset="2"/>
              </a:rPr>
              <a:t>	pH &lt; 2 (very acidic)  physical solubility dominates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18" charset="2"/>
              </a:rPr>
              <a:t>	3 &lt; pH &lt; 6 (most common)  HSO</a:t>
            </a:r>
            <a:r>
              <a:rPr lang="en-US" sz="2400" baseline="-25000" dirty="0">
                <a:sym typeface="Symbol" pitchFamily="18" charset="2"/>
              </a:rPr>
              <a:t>3</a:t>
            </a:r>
            <a:r>
              <a:rPr lang="en-US" sz="2400" baseline="30000" dirty="0">
                <a:sym typeface="Symbol" pitchFamily="18" charset="2"/>
              </a:rPr>
              <a:t>-</a:t>
            </a:r>
            <a:r>
              <a:rPr lang="en-US" sz="2400" dirty="0">
                <a:sym typeface="Symbol" pitchFamily="18" charset="2"/>
              </a:rPr>
              <a:t> dominates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itchFamily="18" charset="2"/>
              </a:rPr>
              <a:t>	pH &gt; 7 (basic - less common)  SO</a:t>
            </a:r>
            <a:r>
              <a:rPr lang="en-US" sz="2400" baseline="-25000" dirty="0">
                <a:sym typeface="Symbol" pitchFamily="18" charset="2"/>
              </a:rPr>
              <a:t>3</a:t>
            </a:r>
            <a:r>
              <a:rPr lang="en-US" sz="2400" baseline="30000" dirty="0">
                <a:sym typeface="Symbol" pitchFamily="18" charset="2"/>
              </a:rPr>
              <a:t>2-</a:t>
            </a:r>
            <a:r>
              <a:rPr lang="en-US" sz="2400" dirty="0">
                <a:sym typeface="Symbol" pitchFamily="18" charset="2"/>
              </a:rPr>
              <a:t> dominates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780DB-0742-46DA-A5C9-F278FA0F6D54}" type="slidenum">
              <a:rPr 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9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3939" y="337364"/>
            <a:ext cx="8356861" cy="86437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Processes involved for an atmospheric trace gas to undergo an aqueous oxidation reaction (revisited</a:t>
            </a:r>
            <a:r>
              <a:rPr lang="en-US" sz="3200" dirty="0"/>
              <a:t>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25308"/>
            <a:ext cx="4114800" cy="4526700"/>
          </a:xfrm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Transport (diffusion) of gas to liquid surface.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Transfer of gas across the air-liquid interface. (gas-liquid equilibrium)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Formation of the aqueous phase equilibria of the dissolved species (if applicable).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Transport (diffusion) of the dissolved species into the bulk aqueous phase</a:t>
            </a:r>
            <a:r>
              <a:rPr lang="en-US" sz="2000" dirty="0"/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Chemical reactions in the droplet.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0E353-F124-4584-AF16-4D8DA2253A22}" type="slidenum">
              <a:rPr lang="en-US" smtClean="0"/>
              <a:pPr eaLnBrk="1" hangingPunct="1"/>
              <a:t>27</a:t>
            </a:fld>
            <a:endParaRPr lang="en-US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50" y="1525309"/>
            <a:ext cx="3742441" cy="495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270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488" y="318511"/>
            <a:ext cx="7271601" cy="651272"/>
          </a:xfrm>
        </p:spPr>
        <p:txBody>
          <a:bodyPr/>
          <a:lstStyle/>
          <a:p>
            <a:pPr eaLnBrk="1" hangingPunct="1"/>
            <a:r>
              <a:rPr lang="en-US" sz="3600" dirty="0"/>
              <a:t>Aqueous Phase Reaction Rates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72374" y="1350718"/>
            <a:ext cx="11652849" cy="50056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A(</a:t>
            </a:r>
            <a:r>
              <a:rPr lang="en-US" sz="2400" dirty="0" err="1"/>
              <a:t>aq</a:t>
            </a:r>
            <a:r>
              <a:rPr lang="en-US" sz="2400" dirty="0"/>
              <a:t>)  +  S(IV)(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/>
              <a:t>	Products	(k)	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Aqueous Rate = R</a:t>
            </a:r>
            <a:r>
              <a:rPr lang="en-US" sz="2400" baseline="-25000" dirty="0"/>
              <a:t>A</a:t>
            </a:r>
            <a:r>
              <a:rPr lang="en-US" sz="2400" dirty="0"/>
              <a:t>  =  k [A(</a:t>
            </a:r>
            <a:r>
              <a:rPr lang="en-US" sz="2400" dirty="0" err="1"/>
              <a:t>aq</a:t>
            </a:r>
            <a:r>
              <a:rPr lang="en-US" sz="2400" dirty="0"/>
              <a:t>)] [S(IV)]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This example is a second order reaction.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u="sng" dirty="0"/>
              <a:t>UNITS: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	[A(</a:t>
            </a:r>
            <a:r>
              <a:rPr lang="en-US" sz="2400" dirty="0" err="1"/>
              <a:t>aq</a:t>
            </a:r>
            <a:r>
              <a:rPr lang="en-US" sz="2400" dirty="0"/>
              <a:t>)], [S(IV)] – M (moles/liter)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	k 	-  M</a:t>
            </a:r>
            <a:r>
              <a:rPr lang="en-US" sz="2400" baseline="30000" dirty="0"/>
              <a:t>-1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  (units for 2</a:t>
            </a:r>
            <a:r>
              <a:rPr lang="en-US" sz="2400" baseline="30000" dirty="0"/>
              <a:t>nd</a:t>
            </a:r>
            <a:r>
              <a:rPr lang="en-US" sz="2400" dirty="0"/>
              <a:t> order rate constant)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	R</a:t>
            </a:r>
            <a:r>
              <a:rPr lang="en-US" sz="2400" baseline="-25000" dirty="0"/>
              <a:t>A</a:t>
            </a:r>
            <a:r>
              <a:rPr lang="en-US" sz="2400" dirty="0"/>
              <a:t> 	-  M s</a:t>
            </a:r>
            <a:r>
              <a:rPr lang="en-US" sz="2400" baseline="30000" dirty="0"/>
              <a:t>-1</a:t>
            </a:r>
            <a:r>
              <a:rPr lang="en-US" sz="2400" dirty="0"/>
              <a:t> (i.e. moles of S(IV) oxidized </a:t>
            </a:r>
            <a:r>
              <a:rPr lang="en-US" sz="2400" dirty="0">
                <a:solidFill>
                  <a:srgbClr val="0070C0"/>
                </a:solidFill>
              </a:rPr>
              <a:t>per liter of solution</a:t>
            </a:r>
            <a:r>
              <a:rPr lang="en-US" sz="2400" dirty="0"/>
              <a:t> per second)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It makes more sense for us to consider the rate </a:t>
            </a:r>
            <a:r>
              <a:rPr lang="en-US" sz="2400" dirty="0">
                <a:solidFill>
                  <a:srgbClr val="00B050"/>
                </a:solidFill>
              </a:rPr>
              <a:t>per liter of air volume</a:t>
            </a:r>
            <a:r>
              <a:rPr lang="en-US" sz="2400" dirty="0"/>
              <a:t>, not liquid volume; so convert this expression to moles per liter of air per second by multiplying by 10</a:t>
            </a:r>
            <a:r>
              <a:rPr lang="en-US" sz="2400" baseline="30000" dirty="0"/>
              <a:t>-6</a:t>
            </a:r>
            <a:r>
              <a:rPr lang="en-US" sz="2400" dirty="0"/>
              <a:t>L or </a:t>
            </a:r>
            <a:r>
              <a:rPr lang="en-US" sz="2400" dirty="0" err="1"/>
              <a:t>w</a:t>
            </a:r>
            <a:r>
              <a:rPr lang="en-US" sz="2400" baseline="-25000" dirty="0" err="1"/>
              <a:t>L</a:t>
            </a:r>
            <a:r>
              <a:rPr lang="en-US" sz="2400" dirty="0"/>
              <a:t>: </a:t>
            </a:r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AA07D-B5BE-41A0-B468-C684AA999951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82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849644" y="356217"/>
            <a:ext cx="6172200" cy="651272"/>
          </a:xfrm>
        </p:spPr>
        <p:txBody>
          <a:bodyPr/>
          <a:lstStyle/>
          <a:p>
            <a:pPr eaLnBrk="1" hangingPunct="1"/>
            <a:r>
              <a:rPr lang="en-US" sz="3600" dirty="0"/>
              <a:t>Ozone – S(IV) Reaction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949570" y="1131216"/>
            <a:ext cx="7756896" cy="5114009"/>
          </a:xfrm>
        </p:spPr>
        <p:txBody>
          <a:bodyPr/>
          <a:lstStyle/>
          <a:p>
            <a:pPr eaLnBrk="1" hangingPunct="1"/>
            <a:r>
              <a:rPr lang="en-US" dirty="0"/>
              <a:t>Ozone reacts with all three dissolved S(IV) species, but with rather different rates.</a:t>
            </a:r>
          </a:p>
          <a:p>
            <a:pPr eaLnBrk="1" hangingPunct="1">
              <a:buFontTx/>
              <a:buNone/>
            </a:pPr>
            <a:r>
              <a:rPr lang="en-US" dirty="0"/>
              <a:t>		S(IV)  +  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→ S(VI) + O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 (not balanced)</a:t>
            </a:r>
          </a:p>
          <a:p>
            <a:pPr eaLnBrk="1" hangingPunct="1"/>
            <a:endParaRPr lang="en-US" dirty="0">
              <a:cs typeface="Arial" charset="0"/>
            </a:endParaRPr>
          </a:p>
          <a:p>
            <a:pPr eaLnBrk="1" hangingPunct="1"/>
            <a:r>
              <a:rPr lang="en-US" dirty="0">
                <a:cs typeface="Arial" charset="0"/>
              </a:rPr>
              <a:t>The reaction rate is the sum of three terms</a:t>
            </a:r>
          </a:p>
          <a:p>
            <a:pPr eaLnBrk="1" hangingPunct="1">
              <a:buFontTx/>
              <a:buNone/>
            </a:pPr>
            <a:r>
              <a:rPr lang="en-US" dirty="0">
                <a:cs typeface="Arial" charset="0"/>
              </a:rPr>
              <a:t>   R</a:t>
            </a:r>
            <a:r>
              <a:rPr lang="en-US" baseline="-25000" dirty="0">
                <a:cs typeface="Arial" charset="0"/>
              </a:rPr>
              <a:t>O3</a:t>
            </a:r>
            <a:r>
              <a:rPr lang="en-US" dirty="0">
                <a:cs typeface="Arial" charset="0"/>
              </a:rPr>
              <a:t> = -d[S(IV)]/dt </a:t>
            </a:r>
          </a:p>
          <a:p>
            <a:pPr eaLnBrk="1" hangingPunct="1">
              <a:buFontTx/>
              <a:buNone/>
            </a:pPr>
            <a:r>
              <a:rPr lang="en-US" dirty="0">
                <a:cs typeface="Arial" charset="0"/>
              </a:rPr>
              <a:t>	       = (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k</a:t>
            </a:r>
            <a:r>
              <a:rPr lang="en-US" baseline="-25000" dirty="0">
                <a:solidFill>
                  <a:srgbClr val="0070C0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[SO</a:t>
            </a:r>
            <a:r>
              <a:rPr lang="en-US" baseline="-25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H</a:t>
            </a:r>
            <a:r>
              <a:rPr lang="en-US" baseline="-25000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70C0"/>
                </a:solidFill>
                <a:cs typeface="Arial" charset="0"/>
                <a:sym typeface="Symbol" pitchFamily="18" charset="2"/>
              </a:rPr>
              <a:t>O] </a:t>
            </a:r>
            <a:r>
              <a:rPr lang="en-US" dirty="0">
                <a:cs typeface="Arial" charset="0"/>
                <a:sym typeface="Symbol" pitchFamily="18" charset="2"/>
              </a:rPr>
              <a:t>+ 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k</a:t>
            </a:r>
            <a:r>
              <a:rPr lang="en-US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[HSO</a:t>
            </a:r>
            <a:r>
              <a:rPr lang="en-US" baseline="-25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3</a:t>
            </a:r>
            <a:r>
              <a:rPr lang="en-US" baseline="30000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  <a:cs typeface="Arial" charset="0"/>
                <a:sym typeface="Symbol" pitchFamily="18" charset="2"/>
              </a:rPr>
              <a:t>]</a:t>
            </a:r>
            <a:r>
              <a:rPr lang="en-US" dirty="0">
                <a:cs typeface="Arial" charset="0"/>
              </a:rPr>
              <a:t> +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k</a:t>
            </a:r>
            <a:r>
              <a:rPr lang="en-US" baseline="-25000" dirty="0">
                <a:solidFill>
                  <a:srgbClr val="7030A0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[SO</a:t>
            </a:r>
            <a:r>
              <a:rPr lang="en-US" baseline="-25000" dirty="0">
                <a:solidFill>
                  <a:srgbClr val="7030A0"/>
                </a:solidFill>
                <a:cs typeface="Arial" charset="0"/>
              </a:rPr>
              <a:t>3</a:t>
            </a:r>
            <a:r>
              <a:rPr lang="en-US" baseline="30000" dirty="0">
                <a:solidFill>
                  <a:srgbClr val="7030A0"/>
                </a:solidFill>
                <a:cs typeface="Arial" charset="0"/>
              </a:rPr>
              <a:t>2-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]</a:t>
            </a:r>
            <a:r>
              <a:rPr lang="en-US" dirty="0">
                <a:cs typeface="Arial" charset="0"/>
              </a:rPr>
              <a:t>)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[O</a:t>
            </a:r>
            <a:r>
              <a:rPr lang="en-US" baseline="-25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]</a:t>
            </a:r>
          </a:p>
          <a:p>
            <a:pPr eaLnBrk="1" hangingPunct="1">
              <a:buFontTx/>
              <a:buNone/>
            </a:pPr>
            <a:r>
              <a:rPr lang="en-US" dirty="0">
                <a:cs typeface="Arial" charset="0"/>
              </a:rPr>
              <a:t>	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k</a:t>
            </a:r>
            <a:r>
              <a:rPr lang="en-US" baseline="-25000" dirty="0">
                <a:solidFill>
                  <a:srgbClr val="0070C0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 = 2.4±1.1x10</a:t>
            </a:r>
            <a:r>
              <a:rPr lang="en-US" baseline="30000" dirty="0">
                <a:solidFill>
                  <a:srgbClr val="0070C0"/>
                </a:solidFill>
                <a:cs typeface="Arial" charset="0"/>
              </a:rPr>
              <a:t>4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 M</a:t>
            </a:r>
            <a:r>
              <a:rPr lang="en-US" baseline="30000" dirty="0">
                <a:solidFill>
                  <a:srgbClr val="0070C0"/>
                </a:solidFill>
                <a:cs typeface="Arial" charset="0"/>
              </a:rPr>
              <a:t>-1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s</a:t>
            </a:r>
            <a:r>
              <a:rPr lang="en-US" baseline="30000" dirty="0">
                <a:solidFill>
                  <a:srgbClr val="0070C0"/>
                </a:solidFill>
                <a:cs typeface="Arial" charset="0"/>
              </a:rPr>
              <a:t>-1</a:t>
            </a:r>
            <a:r>
              <a:rPr lang="en-US" dirty="0">
                <a:cs typeface="Arial" charset="0"/>
              </a:rPr>
              <a:t>; </a:t>
            </a:r>
          </a:p>
          <a:p>
            <a:pPr eaLnBrk="1" hangingPunct="1">
              <a:buFontTx/>
              <a:buNone/>
            </a:pPr>
            <a:r>
              <a:rPr lang="en-US" dirty="0">
                <a:cs typeface="Arial" charset="0"/>
              </a:rPr>
              <a:t>	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k</a:t>
            </a:r>
            <a:r>
              <a:rPr lang="en-US" baseline="-25000" dirty="0">
                <a:solidFill>
                  <a:srgbClr val="00B050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 = 3.7±0.7x10</a:t>
            </a:r>
            <a:r>
              <a:rPr lang="en-US" baseline="30000" dirty="0">
                <a:solidFill>
                  <a:srgbClr val="00B050"/>
                </a:solidFill>
                <a:cs typeface="Arial" charset="0"/>
              </a:rPr>
              <a:t>5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 M</a:t>
            </a:r>
            <a:r>
              <a:rPr lang="en-US" baseline="30000" dirty="0">
                <a:solidFill>
                  <a:srgbClr val="00B050"/>
                </a:solidFill>
                <a:cs typeface="Arial" charset="0"/>
              </a:rPr>
              <a:t>-1</a:t>
            </a:r>
            <a:r>
              <a:rPr lang="en-US" dirty="0">
                <a:solidFill>
                  <a:srgbClr val="00B050"/>
                </a:solidFill>
                <a:cs typeface="Arial" charset="0"/>
              </a:rPr>
              <a:t>s</a:t>
            </a:r>
            <a:r>
              <a:rPr lang="en-US" baseline="30000" dirty="0">
                <a:solidFill>
                  <a:srgbClr val="00B050"/>
                </a:solidFill>
                <a:cs typeface="Arial" charset="0"/>
              </a:rPr>
              <a:t>-1</a:t>
            </a:r>
            <a:r>
              <a:rPr lang="en-US" dirty="0">
                <a:cs typeface="Arial" charset="0"/>
              </a:rPr>
              <a:t>;	</a:t>
            </a:r>
          </a:p>
          <a:p>
            <a:pPr eaLnBrk="1" hangingPunct="1">
              <a:buFontTx/>
              <a:buNone/>
            </a:pPr>
            <a:r>
              <a:rPr lang="en-US" dirty="0">
                <a:cs typeface="Arial" charset="0"/>
              </a:rPr>
              <a:t>	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k</a:t>
            </a:r>
            <a:r>
              <a:rPr lang="en-US" baseline="-25000" dirty="0">
                <a:solidFill>
                  <a:srgbClr val="7030A0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 = 1.5±0.6x10</a:t>
            </a:r>
            <a:r>
              <a:rPr lang="en-US" baseline="30000" dirty="0">
                <a:solidFill>
                  <a:srgbClr val="7030A0"/>
                </a:solidFill>
                <a:cs typeface="Arial" charset="0"/>
              </a:rPr>
              <a:t>9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 M</a:t>
            </a:r>
            <a:r>
              <a:rPr lang="en-US" baseline="30000" dirty="0">
                <a:solidFill>
                  <a:srgbClr val="7030A0"/>
                </a:solidFill>
                <a:cs typeface="Arial" charset="0"/>
              </a:rPr>
              <a:t>-1</a:t>
            </a:r>
            <a:r>
              <a:rPr lang="en-US" dirty="0">
                <a:solidFill>
                  <a:srgbClr val="7030A0"/>
                </a:solidFill>
                <a:cs typeface="Arial" charset="0"/>
              </a:rPr>
              <a:t>s</a:t>
            </a:r>
            <a:r>
              <a:rPr lang="en-US" baseline="30000" dirty="0">
                <a:solidFill>
                  <a:srgbClr val="7030A0"/>
                </a:solidFill>
                <a:cs typeface="Arial" charset="0"/>
              </a:rPr>
              <a:t>-1</a:t>
            </a:r>
            <a:r>
              <a:rPr lang="en-US" dirty="0">
                <a:cs typeface="Arial" charset="0"/>
              </a:rPr>
              <a:t>; 	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DE7F1B-16B6-46DB-82F4-3CB697237EEF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8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D0874-92DF-4E09-B238-4E6F8B68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Why consider this?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FFFF6-8F5F-4A84-8B94-05525573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4BD48BF-3493-4259-9F76-0A09A88BE8F1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EDF444C-CC80-F01F-14D8-7398ECB73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71709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602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11937" y="375071"/>
            <a:ext cx="6172200" cy="651272"/>
          </a:xfrm>
        </p:spPr>
        <p:txBody>
          <a:bodyPr/>
          <a:lstStyle/>
          <a:p>
            <a:pPr eaLnBrk="1" hangingPunct="1"/>
            <a:r>
              <a:rPr lang="en-US" sz="3600" dirty="0"/>
              <a:t>Ozone – S(IV) Reaction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320800" y="1564850"/>
            <a:ext cx="8395093" cy="4543719"/>
          </a:xfrm>
        </p:spPr>
        <p:txBody>
          <a:bodyPr/>
          <a:lstStyle/>
          <a:p>
            <a:pPr eaLnBrk="1" hangingPunct="1"/>
            <a:r>
              <a:rPr lang="en-US" dirty="0"/>
              <a:t>The complex pH dependence of this combined rate coefficient is shown on the next slide.</a:t>
            </a:r>
          </a:p>
          <a:p>
            <a:pPr eaLnBrk="1" hangingPunct="1"/>
            <a:r>
              <a:rPr lang="en-US" dirty="0"/>
              <a:t>The reaction is self-limiting – as it proceeds the droplet (solution) becomes more acidic, which slows down the reaction.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u="sng" dirty="0"/>
              <a:t>Since O</a:t>
            </a:r>
            <a:r>
              <a:rPr lang="en-US" u="sng" baseline="-25000" dirty="0"/>
              <a:t>3</a:t>
            </a:r>
            <a:r>
              <a:rPr lang="en-US" u="sng" dirty="0"/>
              <a:t> is ubiquitous, the O</a:t>
            </a:r>
            <a:r>
              <a:rPr lang="en-US" u="sng" baseline="-25000" dirty="0"/>
              <a:t>3</a:t>
            </a:r>
            <a:r>
              <a:rPr lang="en-US" u="sng" dirty="0"/>
              <a:t>- S(IV) reaction will always contribute to S(IV) oxidation and cloud water acidification.</a:t>
            </a:r>
            <a:r>
              <a:rPr lang="en-US" dirty="0"/>
              <a:t> (Even if sometimes the contribution is relatively small.)</a:t>
            </a:r>
            <a:endParaRPr lang="en-US" u="sng" dirty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156EB-5A83-404E-ABB7-D0B4A56BCE76}" type="slidenum">
              <a:rPr 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62A46C-6EB4-44B1-A1BA-9B5AFCC067E5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48" y="914400"/>
            <a:ext cx="7859725" cy="524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35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352" y="507047"/>
            <a:ext cx="6172200" cy="594122"/>
          </a:xfrm>
        </p:spPr>
        <p:txBody>
          <a:bodyPr/>
          <a:lstStyle/>
          <a:p>
            <a:pPr eaLnBrk="1" hangingPunct="1"/>
            <a:r>
              <a:rPr lang="en-US" sz="3600" dirty="0"/>
              <a:t>H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n-US" sz="3600" baseline="-25000" dirty="0"/>
              <a:t>2</a:t>
            </a:r>
            <a:r>
              <a:rPr lang="en-US" sz="3600" dirty="0"/>
              <a:t> – S(IV) Reaction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537399" y="1714500"/>
            <a:ext cx="8219550" cy="4057650"/>
          </a:xfrm>
        </p:spPr>
        <p:txBody>
          <a:bodyPr/>
          <a:lstStyle/>
          <a:p>
            <a:pPr eaLnBrk="1" hangingPunct="1"/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is perhaps the single most effective oxidant of S(IV) in clouds and fogs. It is very soluble </a:t>
            </a:r>
            <a:r>
              <a:rPr lang="en-US" sz="2800" dirty="0">
                <a:solidFill>
                  <a:srgbClr val="7030A0"/>
                </a:solidFill>
              </a:rPr>
              <a:t>(check out Henry’s Law coefficient on slide 9)</a:t>
            </a:r>
            <a:r>
              <a:rPr lang="en-US" sz="2800" dirty="0"/>
              <a:t>. </a:t>
            </a:r>
          </a:p>
          <a:p>
            <a:pPr eaLnBrk="1" hangingPunct="1"/>
            <a:r>
              <a:rPr lang="en-US" sz="2800" dirty="0"/>
              <a:t>Its reaction with S(IV) is so rapid that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and S(IV) rarely coexist in cloud or fog droplets, or in air containing clouds or fog. (That is, either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or SO</a:t>
            </a:r>
            <a:r>
              <a:rPr lang="en-US" sz="2800" baseline="-25000" dirty="0"/>
              <a:t>2</a:t>
            </a:r>
            <a:r>
              <a:rPr lang="en-US" sz="2800" dirty="0"/>
              <a:t> is effectively depleted by the reaction.)</a:t>
            </a:r>
            <a:endParaRPr lang="en-US" sz="2800" baseline="-250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59C6C-CB34-4243-85FB-BCC392FBA40D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84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449" y="273251"/>
            <a:ext cx="7729980" cy="594122"/>
          </a:xfrm>
        </p:spPr>
        <p:txBody>
          <a:bodyPr/>
          <a:lstStyle/>
          <a:p>
            <a:pPr eaLnBrk="1" hangingPunct="1"/>
            <a:r>
              <a:rPr lang="en-US" sz="3600" dirty="0"/>
              <a:t>Summary of H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n-US" sz="3600" baseline="-25000" dirty="0"/>
              <a:t>2</a:t>
            </a:r>
            <a:r>
              <a:rPr lang="en-US" sz="3600" dirty="0"/>
              <a:t>- S(IV) Reaction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892956"/>
              </p:ext>
            </p:extLst>
          </p:nvPr>
        </p:nvGraphicFramePr>
        <p:xfrm>
          <a:off x="3616325" y="1460500"/>
          <a:ext cx="42306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444240" progId="Equation.3">
                  <p:embed/>
                </p:oleObj>
              </mc:Choice>
              <mc:Fallback>
                <p:oleObj name="Equation" r:id="rId2" imgW="2222280" imgH="444240" progId="Equation.3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460500"/>
                        <a:ext cx="42306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262439-5A07-4AA8-BF77-AC8095BBC9C2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2664257"/>
            <a:ext cx="48854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k = 7.5±1.16x10</a:t>
            </a:r>
            <a:r>
              <a:rPr lang="en-US" sz="2000" baseline="30000" dirty="0">
                <a:solidFill>
                  <a:srgbClr val="000000"/>
                </a:solidFill>
              </a:rPr>
              <a:t>7</a:t>
            </a:r>
            <a:r>
              <a:rPr lang="en-US" sz="2000" dirty="0">
                <a:solidFill>
                  <a:srgbClr val="000000"/>
                </a:solidFill>
              </a:rPr>
              <a:t> M</a:t>
            </a:r>
            <a:r>
              <a:rPr lang="en-US" sz="2000" baseline="30000" dirty="0">
                <a:solidFill>
                  <a:srgbClr val="000000"/>
                </a:solidFill>
              </a:rPr>
              <a:t>-2</a:t>
            </a:r>
            <a:r>
              <a:rPr lang="en-US" sz="2000" dirty="0">
                <a:solidFill>
                  <a:srgbClr val="000000"/>
                </a:solidFill>
              </a:rPr>
              <a:t>s</a:t>
            </a:r>
            <a:r>
              <a:rPr lang="en-US" sz="2000" baseline="30000" dirty="0">
                <a:solidFill>
                  <a:srgbClr val="000000"/>
                </a:solidFill>
              </a:rPr>
              <a:t>-1</a:t>
            </a:r>
            <a:r>
              <a:rPr lang="en-US" sz="2000" dirty="0">
                <a:solidFill>
                  <a:srgbClr val="000000"/>
                </a:solidFill>
              </a:rPr>
              <a:t> at 298 K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/R = - 4430 K (reaction T-dependence)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K = 13 M</a:t>
            </a:r>
            <a:r>
              <a:rPr lang="en-US" sz="2000" baseline="30000" dirty="0">
                <a:solidFill>
                  <a:srgbClr val="000000"/>
                </a:solidFill>
              </a:rPr>
              <a:t>-1</a:t>
            </a:r>
            <a:r>
              <a:rPr lang="en-US" sz="2000" dirty="0">
                <a:solidFill>
                  <a:srgbClr val="000000"/>
                </a:solidFill>
              </a:rPr>
              <a:t> at 298 K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09600" y="4053042"/>
            <a:ext cx="1097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Figure on the next slide shows rate coefficient measurements for this reaction.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pH dependence of the </a:t>
            </a:r>
            <a:r>
              <a:rPr lang="en-US" sz="2400" b="1" dirty="0">
                <a:solidFill>
                  <a:srgbClr val="000000"/>
                </a:solidFill>
              </a:rPr>
              <a:t>2</a:t>
            </a:r>
            <a:r>
              <a:rPr lang="en-US" sz="2400" b="1" baseline="30000" dirty="0">
                <a:solidFill>
                  <a:srgbClr val="000000"/>
                </a:solidFill>
              </a:rPr>
              <a:t>nd</a:t>
            </a:r>
            <a:r>
              <a:rPr lang="en-US" sz="2400" b="1" dirty="0">
                <a:solidFill>
                  <a:srgbClr val="000000"/>
                </a:solidFill>
              </a:rPr>
              <a:t> order rate coefficient</a:t>
            </a:r>
            <a:r>
              <a:rPr lang="en-US" sz="2400" dirty="0">
                <a:solidFill>
                  <a:srgbClr val="000000"/>
                </a:solidFill>
              </a:rPr>
              <a:t> [i.e., k</a:t>
            </a: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</a:t>
            </a:r>
            <a:r>
              <a:rPr lang="en-US" sz="2400" dirty="0">
                <a:solidFill>
                  <a:srgbClr val="000000"/>
                </a:solidFill>
              </a:rPr>
              <a:t>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 from above] (Fig. 6.19 ) and of the expression for [HSO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] (=H</a:t>
            </a:r>
            <a:r>
              <a:rPr lang="en-US" sz="2400" baseline="-25000" dirty="0">
                <a:solidFill>
                  <a:srgbClr val="000000"/>
                </a:solidFill>
              </a:rPr>
              <a:t>SO2</a:t>
            </a:r>
            <a:r>
              <a:rPr lang="en-US" sz="2400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s1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</a:rPr>
              <a:t>SO2</a:t>
            </a:r>
            <a:r>
              <a:rPr lang="en-US" sz="2400" dirty="0">
                <a:solidFill>
                  <a:srgbClr val="000000"/>
                </a:solidFill>
              </a:rPr>
              <a:t>/[H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]), nearly cancel each other out, so the rate of reaction is practically independent of pH for pH values greater than 2 – see Figure 6.18. (This is very different than O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363155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8B444-DCBC-40C6-9FF4-4D891DE2C01A}" type="slidenum">
              <a:rPr 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97" y="820133"/>
            <a:ext cx="7577808" cy="52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63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93762"/>
          </a:xfrm>
        </p:spPr>
        <p:txBody>
          <a:bodyPr/>
          <a:lstStyle/>
          <a:p>
            <a:r>
              <a:rPr lang="en-US" dirty="0"/>
              <a:t>Aqueous Phase Organic Chemistry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158" y="1361440"/>
            <a:ext cx="9346642" cy="5161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and sulfate have dropped dramatically (more than 80%) since the mid-1980s.</a:t>
            </a:r>
          </a:p>
          <a:p>
            <a:r>
              <a:rPr lang="en-US" dirty="0"/>
              <a:t>Nitrate has also decreased (but not as much).</a:t>
            </a:r>
          </a:p>
          <a:p>
            <a:r>
              <a:rPr lang="en-US" dirty="0"/>
              <a:t>On the other hand, there has not been a similar trend in organic compounds.</a:t>
            </a:r>
          </a:p>
          <a:p>
            <a:r>
              <a:rPr lang="en-US" dirty="0"/>
              <a:t>The result is that inorganic chemistry of sulfate, nitrate, and ammonium, while still important, does not dominate aqueous atmospheric chemistry like it used to.</a:t>
            </a:r>
          </a:p>
          <a:p>
            <a:r>
              <a:rPr lang="en-US" dirty="0"/>
              <a:t>Simple organic acids like formic, acetic, and oxalic acid are important in solution.</a:t>
            </a:r>
          </a:p>
          <a:p>
            <a:r>
              <a:rPr lang="en-US" dirty="0"/>
              <a:t>Cloud and rainwater acidity now show significant contributions from organic acids. (Which is good!)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8CAC-D004-423A-A13A-3E20EAE06F3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5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165" y="326396"/>
            <a:ext cx="10443713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Secondary Organic Aerosol (SOA) Formation</a:t>
            </a:r>
            <a:br>
              <a:rPr lang="en-US" dirty="0">
                <a:latin typeface="+mn-lt"/>
              </a:rPr>
            </a:br>
            <a:r>
              <a:rPr lang="en-US" sz="2400" dirty="0">
                <a:latin typeface="+mn-lt"/>
              </a:rPr>
              <a:t>(a preview of the next lecture)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Aqueous phase organic chemistry also contributes to organic aerosol formation. </a:t>
            </a:r>
          </a:p>
          <a:p>
            <a:r>
              <a:rPr lang="en-US" dirty="0"/>
              <a:t>Organic gases that are soluble in cloud water often undergo further oxidation to produce highly oxidized species, which are less volatile.</a:t>
            </a:r>
          </a:p>
          <a:p>
            <a:r>
              <a:rPr lang="en-US" dirty="0"/>
              <a:t>Less volatile compounds are those that partition more readily to the condensed phase.</a:t>
            </a:r>
          </a:p>
          <a:p>
            <a:r>
              <a:rPr lang="en-US" dirty="0"/>
              <a:t>If the droplet evaporates, the less volatile organic products remain as particles and contribute to the atmospheric SOA mass.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5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D7A98-1EFE-A985-B5DB-282C2395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828D9-5BB4-A2D2-DF60-895B15B4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319212"/>
            <a:ext cx="89725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0" name="Rectangle 1434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296" y="329184"/>
            <a:ext cx="6894576" cy="1380744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5400" u="sng" dirty="0"/>
              <a:t>Liquid Water in the Atmosphere</a:t>
            </a:r>
          </a:p>
        </p:txBody>
      </p:sp>
      <p:pic>
        <p:nvPicPr>
          <p:cNvPr id="14351" name="Picture 14341" descr="Water droplet and ripple">
            <a:extLst>
              <a:ext uri="{FF2B5EF4-FFF2-40B4-BE49-F238E27FC236}">
                <a16:creationId xmlns:a16="http://schemas.microsoft.com/office/drawing/2014/main" id="{B0910E80-DF62-1811-750C-38790A12E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5" r="16391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35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631533" y="2765164"/>
            <a:ext cx="6894576" cy="395631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/>
              <a:t>The liquid water content of air is abbreviated by LWC, or more simply L, and is variously defined as </a:t>
            </a:r>
          </a:p>
          <a:p>
            <a:pPr eaLnBrk="1" hangingPunct="1">
              <a:buFontTx/>
              <a:buNone/>
            </a:pPr>
            <a:r>
              <a:rPr lang="en-US" sz="2000" dirty="0"/>
              <a:t>		</a:t>
            </a:r>
            <a:r>
              <a:rPr lang="en-US" sz="2000" b="1" dirty="0"/>
              <a:t>L’ = g(liquid water)/m</a:t>
            </a:r>
            <a:r>
              <a:rPr lang="en-US" sz="2000" b="1" baseline="30000" dirty="0"/>
              <a:t>3</a:t>
            </a:r>
            <a:r>
              <a:rPr lang="en-US" sz="2000" b="1" dirty="0"/>
              <a:t>(air)</a:t>
            </a:r>
          </a:p>
          <a:p>
            <a:pPr eaLnBrk="1" hangingPunct="1"/>
            <a:r>
              <a:rPr lang="en-US" sz="2000" dirty="0"/>
              <a:t>Since liquid water very conveniently has a mass density of very nearly 1 g/cm</a:t>
            </a:r>
            <a:r>
              <a:rPr lang="en-US" sz="2000" baseline="30000" dirty="0"/>
              <a:t>3</a:t>
            </a:r>
            <a:r>
              <a:rPr lang="en-US" sz="2000" dirty="0"/>
              <a:t>, we can also write this as a volume to volume ratio</a:t>
            </a:r>
          </a:p>
          <a:p>
            <a:pPr eaLnBrk="1" hangingPunct="1">
              <a:buFontTx/>
              <a:buNone/>
            </a:pPr>
            <a:r>
              <a:rPr lang="en-US" sz="2000" dirty="0"/>
              <a:t>		</a:t>
            </a:r>
            <a:r>
              <a:rPr lang="en-US" sz="2000" b="1" dirty="0"/>
              <a:t>L = cm</a:t>
            </a:r>
            <a:r>
              <a:rPr lang="en-US" sz="2000" b="1" baseline="30000" dirty="0"/>
              <a:t>3</a:t>
            </a:r>
            <a:r>
              <a:rPr lang="en-US" sz="2000" b="1" dirty="0"/>
              <a:t>(liquid water)/m</a:t>
            </a:r>
            <a:r>
              <a:rPr lang="en-US" sz="2000" b="1" baseline="30000" dirty="0"/>
              <a:t>3</a:t>
            </a:r>
            <a:r>
              <a:rPr lang="en-US" sz="2000" b="1" dirty="0"/>
              <a:t>(air)</a:t>
            </a:r>
          </a:p>
          <a:p>
            <a:pPr eaLnBrk="1" hangingPunct="1">
              <a:buFontTx/>
              <a:buNone/>
            </a:pPr>
            <a:r>
              <a:rPr lang="en-US" sz="2000" dirty="0"/>
              <a:t>Numerically L’ = L (and the g/m</a:t>
            </a:r>
            <a:r>
              <a:rPr lang="en-US" sz="2000" baseline="30000" dirty="0"/>
              <a:t>3</a:t>
            </a:r>
            <a:r>
              <a:rPr lang="en-US" sz="2000" dirty="0"/>
              <a:t> and cm</a:t>
            </a:r>
            <a:r>
              <a:rPr lang="en-US" sz="2000" baseline="30000" dirty="0"/>
              <a:t>3</a:t>
            </a:r>
            <a:r>
              <a:rPr lang="en-US" sz="2000" dirty="0"/>
              <a:t>/m</a:t>
            </a:r>
            <a:r>
              <a:rPr lang="en-US" sz="2000" baseline="30000" dirty="0"/>
              <a:t>3</a:t>
            </a:r>
            <a:r>
              <a:rPr lang="en-US" sz="2000" dirty="0"/>
              <a:t> forms are used interchangeably)</a:t>
            </a:r>
          </a:p>
          <a:p>
            <a:r>
              <a:rPr lang="en-US" sz="2000" dirty="0"/>
              <a:t>The LWC is a way to convert any aqueous concentration to a mixing ratio value that refers to the volume of air –</a:t>
            </a:r>
          </a:p>
          <a:p>
            <a:r>
              <a:rPr lang="en-US" sz="2000" b="1" dirty="0"/>
              <a:t>L*10</a:t>
            </a:r>
            <a:r>
              <a:rPr lang="en-US" sz="2000" b="1" baseline="30000" dirty="0"/>
              <a:t>-6</a:t>
            </a:r>
            <a:r>
              <a:rPr lang="en-US" sz="2000" b="1" dirty="0"/>
              <a:t> = (liters liquid)/(liters air) = </a:t>
            </a:r>
            <a:r>
              <a:rPr lang="en-US" sz="2000" b="1" dirty="0" err="1"/>
              <a:t>w</a:t>
            </a:r>
            <a:r>
              <a:rPr lang="en-US" sz="2000" b="1" baseline="-25000" dirty="0" err="1"/>
              <a:t>L</a:t>
            </a:r>
            <a:r>
              <a:rPr lang="en-US" sz="2000" b="1" dirty="0"/>
              <a:t>(mixing ratio)</a:t>
            </a:r>
          </a:p>
          <a:p>
            <a:pPr eaLnBrk="1" hangingPunct="1">
              <a:buFontTx/>
              <a:buNone/>
            </a:pPr>
            <a:endParaRPr lang="en-US" sz="1700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A7D3D02-159F-468C-B059-70D46BF14161}" type="slidenum">
              <a:rPr lang="en-US" smtClean="0"/>
              <a:pPr eaLnBrk="1" hangingPunct="1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pPr eaLnBrk="1" hangingPunct="1"/>
            <a:r>
              <a:rPr lang="en-US" dirty="0"/>
              <a:t>Liquid Water Content of Air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414021"/>
            <a:ext cx="9714746" cy="49421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/>
              <a:t>Some typical values for L’:</a:t>
            </a:r>
          </a:p>
          <a:p>
            <a:pPr lvl="1" eaLnBrk="1" hangingPunct="1"/>
            <a:r>
              <a:rPr lang="en-US" sz="3000" b="1" dirty="0"/>
              <a:t>Clouds</a:t>
            </a:r>
            <a:r>
              <a:rPr lang="en-US" sz="3000" dirty="0"/>
              <a:t>: range from </a:t>
            </a:r>
          </a:p>
          <a:p>
            <a:pPr marL="342900" lvl="1" indent="0" eaLnBrk="1" hangingPunct="1">
              <a:buNone/>
            </a:pPr>
            <a:r>
              <a:rPr lang="en-US" sz="3000" dirty="0"/>
              <a:t>	0.05 to 3 g(water)/m</a:t>
            </a:r>
            <a:r>
              <a:rPr lang="en-US" sz="3000" baseline="30000" dirty="0"/>
              <a:t>3</a:t>
            </a:r>
            <a:r>
              <a:rPr lang="en-US" sz="3000" dirty="0"/>
              <a:t>           				</a:t>
            </a:r>
          </a:p>
          <a:p>
            <a:pPr marL="342900" lvl="1" indent="0" eaLnBrk="1" hangingPunct="1">
              <a:buNone/>
            </a:pPr>
            <a:r>
              <a:rPr lang="en-US" sz="3000" dirty="0"/>
              <a:t>most often 0.1 to 0.3 g(water)/m</a:t>
            </a:r>
            <a:r>
              <a:rPr lang="en-US" sz="3000" baseline="30000" dirty="0"/>
              <a:t>3</a:t>
            </a:r>
            <a:endParaRPr lang="en-US" sz="3000" dirty="0"/>
          </a:p>
          <a:p>
            <a:pPr lvl="1" eaLnBrk="1" hangingPunct="1"/>
            <a:r>
              <a:rPr lang="en-US" sz="3000" b="1" dirty="0"/>
              <a:t>Fogs</a:t>
            </a:r>
            <a:r>
              <a:rPr lang="en-US" sz="3000" dirty="0"/>
              <a:t>: range from 0.02 to 0.5 g(water)/m</a:t>
            </a:r>
            <a:r>
              <a:rPr lang="en-US" sz="3000" baseline="30000" dirty="0"/>
              <a:t>3</a:t>
            </a:r>
          </a:p>
          <a:p>
            <a:pPr lvl="1" eaLnBrk="1" hangingPunct="1"/>
            <a:endParaRPr lang="en-US" sz="3000" dirty="0"/>
          </a:p>
          <a:p>
            <a:pPr eaLnBrk="1" hangingPunct="1"/>
            <a:r>
              <a:rPr lang="en-US" sz="3000" dirty="0"/>
              <a:t>If using the dimensionless volume mixing ratio units:</a:t>
            </a:r>
          </a:p>
          <a:p>
            <a:pPr lvl="1" eaLnBrk="1" hangingPunct="1"/>
            <a:r>
              <a:rPr lang="en-US" sz="2700" b="1" dirty="0"/>
              <a:t>Clouds:</a:t>
            </a:r>
            <a:r>
              <a:rPr lang="en-US" sz="2700" dirty="0"/>
              <a:t> mostly </a:t>
            </a:r>
            <a:r>
              <a:rPr lang="en-US" sz="2700" dirty="0" err="1"/>
              <a:t>w</a:t>
            </a:r>
            <a:r>
              <a:rPr lang="en-US" sz="2700" baseline="-25000" dirty="0" err="1"/>
              <a:t>L</a:t>
            </a:r>
            <a:r>
              <a:rPr lang="en-US" sz="2700" dirty="0"/>
              <a:t> from 1-3 x 10</a:t>
            </a:r>
            <a:r>
              <a:rPr lang="en-US" sz="2700" baseline="30000" dirty="0"/>
              <a:t>-7</a:t>
            </a:r>
          </a:p>
          <a:p>
            <a:pPr lvl="1" eaLnBrk="1" hangingPunct="1"/>
            <a:r>
              <a:rPr lang="en-US" sz="2700" b="1" dirty="0"/>
              <a:t>Fogs:</a:t>
            </a:r>
            <a:r>
              <a:rPr lang="en-US" sz="2700" dirty="0"/>
              <a:t> </a:t>
            </a:r>
            <a:r>
              <a:rPr lang="en-US" sz="2700" dirty="0" err="1"/>
              <a:t>w</a:t>
            </a:r>
            <a:r>
              <a:rPr lang="en-US" sz="2700" baseline="-25000" dirty="0" err="1"/>
              <a:t>L</a:t>
            </a:r>
            <a:r>
              <a:rPr lang="en-US" sz="2700" dirty="0"/>
              <a:t> from 0.2 – 5 x 10</a:t>
            </a:r>
            <a:r>
              <a:rPr lang="en-US" sz="2700" baseline="30000" dirty="0"/>
              <a:t>-7</a:t>
            </a:r>
          </a:p>
          <a:p>
            <a:pPr eaLnBrk="1" hangingPunct="1">
              <a:buFontTx/>
              <a:buNone/>
            </a:pPr>
            <a:r>
              <a:rPr lang="en-US" sz="3000" dirty="0"/>
              <a:t>		</a:t>
            </a:r>
          </a:p>
          <a:p>
            <a:pPr eaLnBrk="1" hangingPunct="1"/>
            <a:endParaRPr lang="en-US" b="1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A5B97-A905-4479-8498-B46F3FB9ED3E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940" y="373845"/>
            <a:ext cx="5702060" cy="12996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>
                <a:latin typeface="+mn-lt"/>
              </a:rPr>
              <a:t>Processes involved for a reactive trace gas to undergo an aqueous oxidation reaction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855850" y="1957455"/>
            <a:ext cx="5241793" cy="45267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Transport (diffusion) of gas to liquid surface</a:t>
            </a:r>
            <a:r>
              <a:rPr lang="en-US" sz="2400" dirty="0"/>
              <a:t>.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Transfer of gas across the air-liquid interface.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B050"/>
                </a:solidFill>
              </a:rPr>
              <a:t>gas-liquid equilibrium</a:t>
            </a:r>
            <a:r>
              <a:rPr lang="en-US" sz="2400" dirty="0"/>
              <a:t>)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Formation of the aqueous phase equilibria of the dissolved species (if applicable).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Transport (diffusion) of the dissolved species into the bulk aqueous phase</a:t>
            </a:r>
            <a:r>
              <a:rPr lang="en-US" sz="2400" dirty="0"/>
              <a:t>.</a:t>
            </a:r>
          </a:p>
          <a:p>
            <a:pPr marL="457200" indent="-457200">
              <a:buClr>
                <a:srgbClr val="FF0000"/>
              </a:buClr>
              <a:buFontTx/>
              <a:buAutoNum type="arabicPeriod"/>
            </a:pPr>
            <a:r>
              <a:rPr lang="en-US" sz="2400" dirty="0">
                <a:solidFill>
                  <a:srgbClr val="00B050"/>
                </a:solidFill>
              </a:rPr>
              <a:t>Chemical reactions in the droplet</a:t>
            </a:r>
            <a:r>
              <a:rPr lang="en-US" sz="2400" dirty="0"/>
              <a:t>.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0E353-F124-4584-AF16-4D8DA2253A22}" type="slidenum">
              <a:rPr lang="en-US" smtClean="0"/>
              <a:pPr eaLnBrk="1" hangingPunct="1"/>
              <a:t>6</a:t>
            </a:fld>
            <a:endParaRPr lang="en-US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10" y="0"/>
            <a:ext cx="4965318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7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1026160" y="1543050"/>
            <a:ext cx="8473440" cy="4349749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Two kinds of processes:</a:t>
            </a:r>
          </a:p>
          <a:p>
            <a:pPr marL="742950" lvl="1" indent="-400050">
              <a:buFontTx/>
              <a:buAutoNum type="arabicPeriod"/>
            </a:pPr>
            <a:r>
              <a:rPr lang="en-US" sz="2800" dirty="0">
                <a:solidFill>
                  <a:srgbClr val="00B050"/>
                </a:solidFill>
              </a:rPr>
              <a:t>Chemistry related processes such as solubility, chemical equilibria, and chemical reactions</a:t>
            </a:r>
          </a:p>
          <a:p>
            <a:pPr marL="742950" lvl="1" indent="-400050">
              <a:buFontTx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Mass transfer processes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this lecture, we will consider the </a:t>
            </a:r>
            <a:r>
              <a:rPr lang="en-US" dirty="0">
                <a:solidFill>
                  <a:srgbClr val="00B050"/>
                </a:solidFill>
              </a:rPr>
              <a:t>solubility, equilibrium, and reaction processes</a:t>
            </a:r>
            <a:r>
              <a:rPr lang="en-US" dirty="0"/>
              <a:t>. The mass transfer processes will not be covered here.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A23F11-D55B-4622-9B86-9AA64129633A}" type="slidenum">
              <a:rPr lang="en-US" smtClean="0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55377" y="365645"/>
            <a:ext cx="6172200" cy="59412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u="sng" dirty="0"/>
              <a:t>Henry’s Law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44338"/>
            <a:ext cx="9215120" cy="485480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u="sng" dirty="0"/>
              <a:t>Henry’s Law</a:t>
            </a:r>
            <a:r>
              <a:rPr lang="en-US" dirty="0"/>
              <a:t> describes the </a:t>
            </a:r>
            <a:r>
              <a:rPr lang="en-US" u="sng" dirty="0"/>
              <a:t>equilibrium</a:t>
            </a:r>
            <a:r>
              <a:rPr lang="en-US" dirty="0"/>
              <a:t> absorption of a gas into a liquid (its solubility):</a:t>
            </a:r>
          </a:p>
          <a:p>
            <a:pPr eaLnBrk="1" hangingPunct="1">
              <a:buFontTx/>
              <a:buNone/>
            </a:pPr>
            <a:r>
              <a:rPr lang="en-US" dirty="0"/>
              <a:t>		A(g) + 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dirty="0">
                <a:cs typeface="Arial" charset="0"/>
              </a:rPr>
              <a:t>ℓ</a:t>
            </a:r>
            <a:r>
              <a:rPr lang="en-US" dirty="0"/>
              <a:t>) 	⇌</a:t>
            </a:r>
            <a:r>
              <a:rPr lang="en-US" dirty="0">
                <a:cs typeface="Arial" charset="0"/>
              </a:rPr>
              <a:t> A</a:t>
            </a:r>
            <a:r>
              <a:rPr lang="en-US" dirty="0">
                <a:cs typeface="Arial" charset="0"/>
                <a:sym typeface="Symbol" pitchFamily="18" charset="2"/>
              </a:rPr>
              <a:t>H</a:t>
            </a:r>
            <a:r>
              <a:rPr lang="en-US" baseline="-25000" dirty="0">
                <a:cs typeface="Arial" charset="0"/>
                <a:sym typeface="Symbol" pitchFamily="18" charset="2"/>
              </a:rPr>
              <a:t>2</a:t>
            </a:r>
            <a:r>
              <a:rPr lang="en-US" dirty="0">
                <a:cs typeface="Arial" charset="0"/>
                <a:sym typeface="Symbol" pitchFamily="18" charset="2"/>
              </a:rPr>
              <a:t>O</a:t>
            </a:r>
          </a:p>
          <a:p>
            <a:pPr eaLnBrk="1" hangingPunct="1">
              <a:buFontTx/>
              <a:buNone/>
            </a:pPr>
            <a:r>
              <a:rPr lang="en-US" dirty="0">
                <a:cs typeface="Arial" charset="0"/>
                <a:sym typeface="Symbol" pitchFamily="18" charset="2"/>
              </a:rPr>
              <a:t>		or	 A(g)		</a:t>
            </a:r>
            <a:r>
              <a:rPr lang="en-US" dirty="0">
                <a:cs typeface="Arial" charset="0"/>
              </a:rPr>
              <a:t>⇌ A(</a:t>
            </a:r>
            <a:r>
              <a:rPr lang="en-US" dirty="0" err="1">
                <a:cs typeface="Arial" charset="0"/>
              </a:rPr>
              <a:t>aq</a:t>
            </a:r>
            <a:r>
              <a:rPr lang="en-US" dirty="0">
                <a:cs typeface="Arial" charset="0"/>
              </a:rPr>
              <a:t>)</a:t>
            </a:r>
          </a:p>
          <a:p>
            <a:pPr eaLnBrk="1" hangingPunct="1"/>
            <a:r>
              <a:rPr lang="en-US" dirty="0">
                <a:cs typeface="Arial" charset="0"/>
              </a:rPr>
              <a:t>This is an equilibrium reaction (forward and backward reactions) and we can define an equilibrium constant, in this case called a Henry’s Law coefficient: H</a:t>
            </a:r>
            <a:r>
              <a:rPr lang="en-US" baseline="-25000" dirty="0"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.</a:t>
            </a:r>
          </a:p>
          <a:p>
            <a:pPr eaLnBrk="1" hangingPunct="1"/>
            <a:r>
              <a:rPr lang="en-US" dirty="0">
                <a:cs typeface="Arial" charset="0"/>
              </a:rPr>
              <a:t>The aqueous concentration (A</a:t>
            </a:r>
            <a:r>
              <a:rPr lang="en-US" dirty="0">
                <a:cs typeface="Arial" charset="0"/>
                <a:sym typeface="Symbol" pitchFamily="18" charset="2"/>
              </a:rPr>
              <a:t>H</a:t>
            </a:r>
            <a:r>
              <a:rPr lang="en-US" baseline="-25000" dirty="0">
                <a:cs typeface="Arial" charset="0"/>
                <a:sym typeface="Symbol" pitchFamily="18" charset="2"/>
              </a:rPr>
              <a:t>2</a:t>
            </a:r>
            <a:r>
              <a:rPr lang="en-US" dirty="0">
                <a:cs typeface="Arial" charset="0"/>
                <a:sym typeface="Symbol" pitchFamily="18" charset="2"/>
              </a:rPr>
              <a:t>O or A(</a:t>
            </a:r>
            <a:r>
              <a:rPr lang="en-US" dirty="0" err="1">
                <a:cs typeface="Arial" charset="0"/>
                <a:sym typeface="Symbol" pitchFamily="18" charset="2"/>
              </a:rPr>
              <a:t>aq</a:t>
            </a:r>
            <a:r>
              <a:rPr lang="en-US" dirty="0">
                <a:cs typeface="Arial" charset="0"/>
                <a:sym typeface="Symbol" pitchFamily="18" charset="2"/>
              </a:rPr>
              <a:t>)) is usually expressed in moles/liter or M; and A(g) in atmospheres (partial pressure), so</a:t>
            </a:r>
          </a:p>
          <a:p>
            <a:pPr eaLnBrk="1" hangingPunct="1">
              <a:buFontTx/>
              <a:buNone/>
            </a:pPr>
            <a:r>
              <a:rPr lang="en-US" b="1" dirty="0">
                <a:cs typeface="Arial" charset="0"/>
                <a:sym typeface="Symbol" pitchFamily="18" charset="2"/>
              </a:rPr>
              <a:t>H</a:t>
            </a:r>
            <a:r>
              <a:rPr lang="en-US" b="1" baseline="-25000" dirty="0">
                <a:cs typeface="Arial" charset="0"/>
                <a:sym typeface="Symbol" pitchFamily="18" charset="2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 = [A(</a:t>
            </a:r>
            <a:r>
              <a:rPr lang="en-US" b="1" dirty="0" err="1">
                <a:cs typeface="Arial" charset="0"/>
                <a:sym typeface="Symbol" pitchFamily="18" charset="2"/>
              </a:rPr>
              <a:t>aq</a:t>
            </a:r>
            <a:r>
              <a:rPr lang="en-US" b="1" dirty="0">
                <a:cs typeface="Arial" charset="0"/>
                <a:sym typeface="Symbol" pitchFamily="18" charset="2"/>
              </a:rPr>
              <a:t>)]/</a:t>
            </a:r>
            <a:r>
              <a:rPr lang="en-US" b="1" dirty="0" err="1">
                <a:cs typeface="Arial" charset="0"/>
                <a:sym typeface="Symbol" pitchFamily="18" charset="2"/>
              </a:rPr>
              <a:t>p</a:t>
            </a:r>
            <a:r>
              <a:rPr lang="en-US" b="1" baseline="-25000" dirty="0" err="1">
                <a:cs typeface="Arial" charset="0"/>
                <a:sym typeface="Symbol" pitchFamily="18" charset="2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 or [</a:t>
            </a:r>
            <a:r>
              <a:rPr lang="en-US" b="1" dirty="0">
                <a:cs typeface="Arial" charset="0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H</a:t>
            </a:r>
            <a:r>
              <a:rPr lang="en-US" b="1" baseline="-25000" dirty="0">
                <a:cs typeface="Arial" charset="0"/>
                <a:sym typeface="Symbol" pitchFamily="18" charset="2"/>
              </a:rPr>
              <a:t>2</a:t>
            </a:r>
            <a:r>
              <a:rPr lang="en-US" b="1" dirty="0">
                <a:cs typeface="Arial" charset="0"/>
                <a:sym typeface="Symbol" pitchFamily="18" charset="2"/>
              </a:rPr>
              <a:t>O]/</a:t>
            </a:r>
            <a:r>
              <a:rPr lang="en-US" b="1" dirty="0" err="1">
                <a:cs typeface="Arial" charset="0"/>
                <a:sym typeface="Symbol" pitchFamily="18" charset="2"/>
              </a:rPr>
              <a:t>p</a:t>
            </a:r>
            <a:r>
              <a:rPr lang="en-US" b="1" baseline="-25000" dirty="0" err="1">
                <a:cs typeface="Arial" charset="0"/>
                <a:sym typeface="Symbol" pitchFamily="18" charset="2"/>
              </a:rPr>
              <a:t>A</a:t>
            </a:r>
            <a:r>
              <a:rPr lang="en-US" b="1" dirty="0">
                <a:cs typeface="Arial" charset="0"/>
                <a:sym typeface="Symbol" pitchFamily="18" charset="2"/>
              </a:rPr>
              <a:t>; units M atm</a:t>
            </a:r>
            <a:r>
              <a:rPr lang="en-US" b="1" baseline="30000" dirty="0">
                <a:cs typeface="Arial" charset="0"/>
                <a:sym typeface="Symbol" pitchFamily="18" charset="2"/>
              </a:rPr>
              <a:t>-1</a:t>
            </a:r>
            <a:endParaRPr lang="en-US" b="1" dirty="0">
              <a:cs typeface="Arial" charset="0"/>
              <a:sym typeface="Symbol" pitchFamily="18" charset="2"/>
            </a:endParaRP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E10C8-1BD4-4770-9C18-E9F004F8401D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5BBD1DDE-7DFE-D7B1-AF66-DE398E26BEBE}"/>
              </a:ext>
            </a:extLst>
          </p:cNvPr>
          <p:cNvSpPr/>
          <p:nvPr/>
        </p:nvSpPr>
        <p:spPr>
          <a:xfrm>
            <a:off x="11585275" y="69011"/>
            <a:ext cx="534838" cy="498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20737"/>
          </a:xfrm>
        </p:spPr>
        <p:txBody>
          <a:bodyPr/>
          <a:lstStyle/>
          <a:p>
            <a:r>
              <a:rPr lang="en-US" dirty="0"/>
              <a:t>Aside on equilibrium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80" y="1238251"/>
            <a:ext cx="9530080" cy="48879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Equilibrium reactions are “independent” of time and describe conditions at t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∞.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use upper case K (or sometimes for Henry’s Law upper case H) for equilibrium constants.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Units for aqueous equilibrium constants are 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in the case of Henry’s Law, M atm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in contrast to gas reaction rate constants, where we use lower case k, and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include s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 time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general equilibrium reaction A ⇌ B + C ;</a:t>
            </a:r>
          </a:p>
          <a:p>
            <a:pPr marL="3429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K = (product of product species concentrations)/</a:t>
            </a:r>
          </a:p>
          <a:p>
            <a:pPr marL="3429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(product of reactant species concentrations)</a:t>
            </a:r>
          </a:p>
          <a:p>
            <a:pPr marL="3429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or 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[B][C]/[A]</a:t>
            </a:r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48BF-3493-4259-9F76-0A09A88BE8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13061</TotalTime>
  <Words>3041</Words>
  <Application>Microsoft Office PowerPoint</Application>
  <PresentationFormat>Widescreen</PresentationFormat>
  <Paragraphs>277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Aqueous Phase Atmospheric Chemistry  ATM 505 Spring 2022 Jie Zhang Lecture 3 </vt:lpstr>
      <vt:lpstr>Why consider this?</vt:lpstr>
      <vt:lpstr>Liquid Water in the Atmosphere</vt:lpstr>
      <vt:lpstr>Liquid Water Content of Air</vt:lpstr>
      <vt:lpstr>Processes involved for a reactive trace gas to undergo an aqueous oxidation reaction</vt:lpstr>
      <vt:lpstr>PowerPoint Presentation</vt:lpstr>
      <vt:lpstr>Henry’s Law</vt:lpstr>
      <vt:lpstr>Aside on equilibrium reactions</vt:lpstr>
      <vt:lpstr>PowerPoint Presentation</vt:lpstr>
      <vt:lpstr>PowerPoint Presentation</vt:lpstr>
      <vt:lpstr>Gas/Aqueous-Phase Distribution Factor</vt:lpstr>
      <vt:lpstr>Distribution Factor (cont.)</vt:lpstr>
      <vt:lpstr>Distribution Fraction Expressions</vt:lpstr>
      <vt:lpstr>PowerPoint Presentation</vt:lpstr>
      <vt:lpstr>Aqueous Phase Chemical Equilibria</vt:lpstr>
      <vt:lpstr>Hydrolysis and Ionization in the CO2 – Water System</vt:lpstr>
      <vt:lpstr>CO2/H2O System - pH</vt:lpstr>
      <vt:lpstr>PowerPoint Presentation</vt:lpstr>
      <vt:lpstr>PowerPoint Presentation</vt:lpstr>
      <vt:lpstr>Hydrolysis and Dissociation</vt:lpstr>
      <vt:lpstr>PowerPoint Presentation</vt:lpstr>
      <vt:lpstr>SO2 – Water Equilibrium (cont.)</vt:lpstr>
      <vt:lpstr>PowerPoint Presentation</vt:lpstr>
      <vt:lpstr>PowerPoint Presentation</vt:lpstr>
      <vt:lpstr>Dissolved S(IV) (cont.)</vt:lpstr>
      <vt:lpstr>Processes involved for an atmospheric trace gas to undergo an aqueous oxidation reaction (revisited)</vt:lpstr>
      <vt:lpstr>Aqueous Phase Reaction Rates</vt:lpstr>
      <vt:lpstr>Ozone – S(IV) Reaction</vt:lpstr>
      <vt:lpstr>Ozone – S(IV) Reaction</vt:lpstr>
      <vt:lpstr>PowerPoint Presentation</vt:lpstr>
      <vt:lpstr>H2O2 – S(IV) Reaction</vt:lpstr>
      <vt:lpstr>Summary of H2O2- S(IV) Reaction</vt:lpstr>
      <vt:lpstr>PowerPoint Presentation</vt:lpstr>
      <vt:lpstr>Aqueous Phase Organic Chemistry</vt:lpstr>
      <vt:lpstr>Secondary Organic Aerosol (SOA) Formation (a preview of the next lecture)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Chemistry: Gas Phase Chemistry of the Troposphere</dc:title>
  <dc:creator>James Schwab</dc:creator>
  <cp:lastModifiedBy>Zhang, Jie</cp:lastModifiedBy>
  <cp:revision>127</cp:revision>
  <dcterms:created xsi:type="dcterms:W3CDTF">2017-02-17T21:35:40Z</dcterms:created>
  <dcterms:modified xsi:type="dcterms:W3CDTF">2023-02-20T19:14:11Z</dcterms:modified>
</cp:coreProperties>
</file>